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434"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800" dirty="0" smtClean="0">
                <a:solidFill>
                  <a:schemeClr val="accent5"/>
                </a:solidFill>
              </a:rPr>
              <a:t>Global</a:t>
            </a:r>
            <a:r>
              <a:rPr lang="en-US" sz="1800" baseline="0" dirty="0" smtClean="0">
                <a:solidFill>
                  <a:schemeClr val="accent5"/>
                </a:solidFill>
              </a:rPr>
              <a:t> Shea Nut production chart </a:t>
            </a:r>
            <a:endParaRPr lang="en-US" sz="1800" dirty="0">
              <a:solidFill>
                <a:schemeClr val="accent5"/>
              </a:solidFill>
            </a:endParaRP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459016643645883"/>
          <c:y val="7.6620987280436106E-2"/>
          <c:w val="0.57395025741974559"/>
          <c:h val="0.86092538612961844"/>
        </c:manualLayout>
      </c:layout>
      <c:pieChart>
        <c:varyColors val="1"/>
        <c:ser>
          <c:idx val="0"/>
          <c:order val="0"/>
          <c:tx>
            <c:strRef>
              <c:f>Sheet1!$B$1</c:f>
              <c:strCache>
                <c:ptCount val="1"/>
                <c:pt idx="0">
                  <c:v>Sales</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6"/>
            <c:bubble3D val="0"/>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2"/>
              <c:layout>
                <c:manualLayout>
                  <c:x val="0.10570017323481591"/>
                  <c:y val="3.9879570901514574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6.6071837918364323E-2"/>
                      <c:h val="4.926102790237593E-2"/>
                    </c:manualLayout>
                  </c15:layout>
                </c:ext>
              </c:extLst>
            </c:dLbl>
            <c:dLbl>
              <c:idx val="3"/>
              <c:layout>
                <c:manualLayout>
                  <c:x val="8.0459538453627341E-2"/>
                  <c:y val="7.3483370273313059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7.3248359053595807E-2"/>
                      <c:h val="5.5520370710809987E-2"/>
                    </c:manualLayout>
                  </c15:layout>
                </c:ext>
              </c:extLst>
            </c:dLbl>
            <c:dLbl>
              <c:idx val="4"/>
              <c:layout>
                <c:manualLayout>
                  <c:x val="4.4659811236774531E-2"/>
                  <c:y val="7.8064683490005837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4.932662193615759E-2"/>
                      <c:h val="5.3433923107998632E-2"/>
                    </c:manualLayout>
                  </c15:layout>
                </c:ext>
              </c:extLst>
            </c:dLbl>
            <c:dLbl>
              <c:idx val="5"/>
              <c:layout>
                <c:manualLayout>
                  <c:x val="6.3778741637516363E-4"/>
                  <c:y val="-8.1895532718537709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4.932662193615759E-2"/>
                      <c:h val="5.3433923107998632E-2"/>
                    </c:manualLayout>
                  </c15:layout>
                </c:ext>
              </c:extLst>
            </c:dLbl>
            <c:dLbl>
              <c:idx val="6"/>
              <c:layout>
                <c:manualLayout>
                  <c:x val="2.0492829223848878E-2"/>
                  <c:y val="2.1986557691672662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5.6503143071389053E-2"/>
                      <c:h val="5.1347475505187284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Sheet1!$A$2:$A$8</c:f>
              <c:strCache>
                <c:ptCount val="7"/>
                <c:pt idx="0">
                  <c:v>Nigeria</c:v>
                </c:pt>
                <c:pt idx="1">
                  <c:v>Mali</c:v>
                </c:pt>
                <c:pt idx="2">
                  <c:v>Burkina Faso</c:v>
                </c:pt>
                <c:pt idx="3">
                  <c:v>Ghana</c:v>
                </c:pt>
                <c:pt idx="4">
                  <c:v>Cote D'Ivoire</c:v>
                </c:pt>
                <c:pt idx="5">
                  <c:v>Benin</c:v>
                </c:pt>
                <c:pt idx="6">
                  <c:v>Others</c:v>
                </c:pt>
              </c:strCache>
            </c:strRef>
          </c:cat>
          <c:val>
            <c:numRef>
              <c:f>Sheet1!$B$2:$B$8</c:f>
              <c:numCache>
                <c:formatCode>0%</c:formatCode>
                <c:ptCount val="7"/>
                <c:pt idx="0">
                  <c:v>0.53</c:v>
                </c:pt>
                <c:pt idx="1">
                  <c:v>0.23</c:v>
                </c:pt>
                <c:pt idx="2">
                  <c:v>0.09</c:v>
                </c:pt>
                <c:pt idx="3">
                  <c:v>0.08</c:v>
                </c:pt>
                <c:pt idx="4">
                  <c:v>0.04</c:v>
                </c:pt>
                <c:pt idx="5">
                  <c:v>0.02</c:v>
                </c:pt>
                <c:pt idx="6">
                  <c:v>0.01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1/26/2019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7.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8.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png"/><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1.png"/><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1.png"/><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chart" Target="../charts/chart1.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6.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6.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2"/>
          </a:solidFill>
          <a:ln>
            <a:solidFill>
              <a:schemeClr val="accent1"/>
            </a:solidFill>
          </a:ln>
        </p:spPr>
        <p:txBody>
          <a:bodyPr>
            <a:normAutofit/>
          </a:bodyPr>
          <a:lstStyle/>
          <a:p>
            <a:r>
              <a:rPr lang="en-US" sz="6000" b="1" dirty="0" smtClean="0">
                <a:solidFill>
                  <a:schemeClr val="bg2">
                    <a:lumMod val="60000"/>
                    <a:lumOff val="40000"/>
                  </a:schemeClr>
                </a:solidFill>
                <a:latin typeface="Bahnschrift Light Condensed" panose="020B0502040204020203" pitchFamily="34" charset="0"/>
              </a:rPr>
              <a:t>GHANA NUTS COMPANY LIMITED</a:t>
            </a:r>
            <a:endParaRPr lang="en-US" sz="6000" b="1" dirty="0">
              <a:solidFill>
                <a:schemeClr val="bg2">
                  <a:lumMod val="60000"/>
                  <a:lumOff val="40000"/>
                </a:schemeClr>
              </a:solidFill>
              <a:latin typeface="Bahnschrift Light Condensed" panose="020B0502040204020203" pitchFamily="34" charset="0"/>
            </a:endParaRPr>
          </a:p>
        </p:txBody>
      </p:sp>
      <p:sp>
        <p:nvSpPr>
          <p:cNvPr id="4" name="Title 1"/>
          <p:cNvSpPr txBox="1">
            <a:spLocks noGrp="1"/>
          </p:cNvSpPr>
          <p:nvPr>
            <p:ph type="subTitle" idx="1"/>
          </p:nvPr>
        </p:nvSpPr>
        <p:spPr>
          <a:xfrm>
            <a:off x="684212" y="3277196"/>
            <a:ext cx="6400800" cy="1947333"/>
          </a:xfrm>
          <a:prstGeom prst="rect">
            <a:avLst/>
          </a:prstGeom>
        </p:spPr>
        <p:txBody>
          <a:bodyPr vert="horz" lIns="91440" tIns="45720" rIns="91440" bIns="45720" rtlCol="0" anchor="ctr">
            <a:normAutofit/>
          </a:bodyPr>
          <a:lstStyle>
            <a:lvl1pPr algn="l" defTabSz="891540" rtl="0" eaLnBrk="1" latinLnBrk="0" hangingPunct="1">
              <a:lnSpc>
                <a:spcPct val="90000"/>
              </a:lnSpc>
              <a:spcBef>
                <a:spcPct val="0"/>
              </a:spcBef>
              <a:buNone/>
              <a:defRPr sz="4290" kern="1200">
                <a:solidFill>
                  <a:schemeClr val="tx1"/>
                </a:solidFill>
                <a:latin typeface="+mj-lt"/>
                <a:ea typeface="+mj-ea"/>
                <a:cs typeface="+mj-cs"/>
              </a:defRPr>
            </a:lvl1pPr>
          </a:lstStyle>
          <a:p>
            <a:r>
              <a:rPr lang="en-US" sz="4000" b="1" dirty="0" smtClean="0">
                <a:solidFill>
                  <a:srgbClr val="FF0000"/>
                </a:solidFill>
                <a:latin typeface="Candara" panose="020E0502030303020204" pitchFamily="34" charset="0"/>
              </a:rPr>
              <a:t>Our Business FOCUS</a:t>
            </a:r>
            <a:endParaRPr lang="en-US" sz="4000" b="1" dirty="0">
              <a:solidFill>
                <a:srgbClr val="FF0000"/>
              </a:solidFill>
              <a:latin typeface="Candara" panose="020E0502030303020204" pitchFamily="34" charset="0"/>
            </a:endParaRPr>
          </a:p>
        </p:txBody>
      </p:sp>
      <p:pic>
        <p:nvPicPr>
          <p:cNvPr id="5" name="Picture 2" descr="C:\Users\Kwadwo Obeng Aboagye\Documents\pic-power point\SHEA\download.jpg"/>
          <p:cNvPicPr>
            <a:picLocks noChangeAspect="1" noChangeArrowheads="1"/>
          </p:cNvPicPr>
          <p:nvPr/>
        </p:nvPicPr>
        <p:blipFill>
          <a:blip r:embed="rId3"/>
          <a:srcRect/>
          <a:stretch>
            <a:fillRect/>
          </a:stretch>
        </p:blipFill>
        <p:spPr bwMode="auto">
          <a:xfrm>
            <a:off x="8155186" y="5181600"/>
            <a:ext cx="2746542" cy="1600125"/>
          </a:xfrm>
          <a:prstGeom prst="rect">
            <a:avLst/>
          </a:prstGeom>
          <a:noFill/>
          <a:ln>
            <a:solidFill>
              <a:schemeClr val="bg2">
                <a:lumMod val="75000"/>
              </a:schemeClr>
            </a:solidFill>
          </a:ln>
        </p:spPr>
      </p:pic>
      <p:pic>
        <p:nvPicPr>
          <p:cNvPr id="6" name="Picture 3" descr="C:\Users\Kwadwo Obeng Aboagye\Documents\pic-power point\SHEA\shea-butter-raw-unrefined-from-ghana.jpg"/>
          <p:cNvPicPr>
            <a:picLocks noChangeAspect="1" noChangeArrowheads="1"/>
          </p:cNvPicPr>
          <p:nvPr/>
        </p:nvPicPr>
        <p:blipFill>
          <a:blip r:embed="rId4"/>
          <a:srcRect/>
          <a:stretch>
            <a:fillRect/>
          </a:stretch>
        </p:blipFill>
        <p:spPr bwMode="auto">
          <a:xfrm>
            <a:off x="9119314" y="3721994"/>
            <a:ext cx="2289405" cy="1459606"/>
          </a:xfrm>
          <a:prstGeom prst="rect">
            <a:avLst/>
          </a:prstGeom>
          <a:noFill/>
          <a:ln>
            <a:solidFill>
              <a:schemeClr val="bg2">
                <a:lumMod val="75000"/>
              </a:schemeClr>
            </a:solidFill>
          </a:ln>
        </p:spPr>
      </p:pic>
      <p:graphicFrame>
        <p:nvGraphicFramePr>
          <p:cNvPr id="7" name="Object 6"/>
          <p:cNvGraphicFramePr>
            <a:graphicFrameLocks noChangeAspect="1"/>
          </p:cNvGraphicFramePr>
          <p:nvPr>
            <p:extLst>
              <p:ext uri="{D42A27DB-BD31-4B8C-83A1-F6EECF244321}">
                <p14:modId xmlns:p14="http://schemas.microsoft.com/office/powerpoint/2010/main" val="3524700114"/>
              </p:ext>
            </p:extLst>
          </p:nvPr>
        </p:nvGraphicFramePr>
        <p:xfrm>
          <a:off x="177222" y="5486400"/>
          <a:ext cx="1086204" cy="1312496"/>
        </p:xfrm>
        <a:graphic>
          <a:graphicData uri="http://schemas.openxmlformats.org/presentationml/2006/ole">
            <mc:AlternateContent xmlns:mc="http://schemas.openxmlformats.org/markup-compatibility/2006">
              <mc:Choice xmlns:v="urn:schemas-microsoft-com:vml" Requires="v">
                <p:oleObj spid="_x0000_s1045" r:id="rId5" imgW="2238687" imgH="2790476" progId="">
                  <p:embed/>
                </p:oleObj>
              </mc:Choice>
              <mc:Fallback>
                <p:oleObj r:id="rId5" imgW="2238687" imgH="2790476"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222" y="5486400"/>
                        <a:ext cx="1086204" cy="1312496"/>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63777562"/>
              </p:ext>
            </p:extLst>
          </p:nvPr>
        </p:nvGraphicFramePr>
        <p:xfrm>
          <a:off x="10332141" y="2446985"/>
          <a:ext cx="1785012" cy="1275009"/>
        </p:xfrm>
        <a:graphic>
          <a:graphicData uri="http://schemas.openxmlformats.org/presentationml/2006/ole">
            <mc:AlternateContent xmlns:mc="http://schemas.openxmlformats.org/markup-compatibility/2006">
              <mc:Choice xmlns:v="urn:schemas-microsoft-com:vml" Requires="v">
                <p:oleObj spid="_x0000_s1046" r:id="rId7" imgW="3315163" imgH="3123810" progId="">
                  <p:embed/>
                </p:oleObj>
              </mc:Choice>
              <mc:Fallback>
                <p:oleObj r:id="rId7" imgW="3315163" imgH="3123810"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32141" y="2446985"/>
                        <a:ext cx="1785012" cy="1275009"/>
                      </a:xfrm>
                      <a:prstGeom prst="rect">
                        <a:avLst/>
                      </a:prstGeom>
                      <a:noFill/>
                      <a:ln>
                        <a:solidFill>
                          <a:schemeClr val="bg2">
                            <a:lumMod val="75000"/>
                          </a:schemeClr>
                        </a:solidFill>
                      </a:ln>
                    </p:spPr>
                  </p:pic>
                </p:oleObj>
              </mc:Fallback>
            </mc:AlternateContent>
          </a:graphicData>
        </a:graphic>
      </p:graphicFrame>
    </p:spTree>
    <p:extLst>
      <p:ext uri="{BB962C8B-B14F-4D97-AF65-F5344CB8AC3E}">
        <p14:creationId xmlns:p14="http://schemas.microsoft.com/office/powerpoint/2010/main" val="243578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637713921"/>
              </p:ext>
            </p:extLst>
          </p:nvPr>
        </p:nvGraphicFramePr>
        <p:xfrm>
          <a:off x="10996435" y="104180"/>
          <a:ext cx="1086204" cy="1312496"/>
        </p:xfrm>
        <a:graphic>
          <a:graphicData uri="http://schemas.openxmlformats.org/presentationml/2006/ole">
            <mc:AlternateContent xmlns:mc="http://schemas.openxmlformats.org/markup-compatibility/2006">
              <mc:Choice xmlns:v="urn:schemas-microsoft-com:vml" Requires="v">
                <p:oleObj spid="_x0000_s10250" r:id="rId3" imgW="2238687" imgH="2790476" progId="">
                  <p:embed/>
                </p:oleObj>
              </mc:Choice>
              <mc:Fallback>
                <p:oleObj r:id="rId3" imgW="2238687" imgH="27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6435" y="104180"/>
                        <a:ext cx="1086204" cy="1312496"/>
                      </a:xfrm>
                      <a:prstGeom prst="rect">
                        <a:avLst/>
                      </a:prstGeom>
                      <a:noFill/>
                    </p:spPr>
                  </p:pic>
                </p:oleObj>
              </mc:Fallback>
            </mc:AlternateContent>
          </a:graphicData>
        </a:graphic>
      </p:graphicFrame>
      <p:sp>
        <p:nvSpPr>
          <p:cNvPr id="9" name="Title 1"/>
          <p:cNvSpPr txBox="1">
            <a:spLocks/>
          </p:cNvSpPr>
          <p:nvPr/>
        </p:nvSpPr>
        <p:spPr>
          <a:xfrm>
            <a:off x="3129566" y="322190"/>
            <a:ext cx="10084158" cy="154546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solidFill>
                  <a:srgbClr val="00B0F0"/>
                </a:solidFill>
                <a:effectLst>
                  <a:outerShdw blurRad="38100" dist="38100" dir="2700000" algn="tl">
                    <a:srgbClr val="000000">
                      <a:alpha val="43137"/>
                    </a:srgbClr>
                  </a:outerShdw>
                </a:effectLst>
                <a:latin typeface="+mn-lt"/>
                <a:cs typeface="Candara"/>
              </a:rPr>
              <a:t>OUR plant</a:t>
            </a:r>
          </a:p>
          <a:p>
            <a:endParaRPr lang="en-US" sz="3600" b="1" dirty="0">
              <a:effectLst>
                <a:outerShdw blurRad="38100" dist="38100" dir="2700000" algn="tl">
                  <a:srgbClr val="000000">
                    <a:alpha val="43137"/>
                  </a:srgbClr>
                </a:outerShdw>
              </a:effectLst>
              <a:latin typeface="Bookman Old Style" panose="02050604050505020204" pitchFamily="18" charset="0"/>
              <a:cs typeface="Candara"/>
            </a:endParaRPr>
          </a:p>
        </p:txBody>
      </p:sp>
      <p:sp>
        <p:nvSpPr>
          <p:cNvPr id="11" name="Title 1"/>
          <p:cNvSpPr txBox="1">
            <a:spLocks/>
          </p:cNvSpPr>
          <p:nvPr/>
        </p:nvSpPr>
        <p:spPr>
          <a:xfrm>
            <a:off x="682580" y="1373431"/>
            <a:ext cx="9517487" cy="494224"/>
          </a:xfrm>
          <a:prstGeom prst="rect">
            <a:avLst/>
          </a:prstGeom>
        </p:spPr>
        <p:txBody>
          <a:bodyPr vert="horz" lIns="91440" tIns="45720" rIns="91440" bIns="45720" rtlCol="0" anchor="b">
            <a:noAutofit/>
          </a:bodyPr>
          <a:lstStyle>
            <a:lvl1pPr algn="l" defTabSz="891540" rtl="0" eaLnBrk="1" latinLnBrk="0" hangingPunct="1">
              <a:lnSpc>
                <a:spcPct val="90000"/>
              </a:lnSpc>
              <a:spcBef>
                <a:spcPct val="0"/>
              </a:spcBef>
              <a:buNone/>
              <a:defRPr sz="3120" kern="1200">
                <a:solidFill>
                  <a:schemeClr val="tx1"/>
                </a:solidFill>
                <a:latin typeface="+mj-lt"/>
                <a:ea typeface="+mj-ea"/>
                <a:cs typeface="+mj-cs"/>
              </a:defRPr>
            </a:lvl1pPr>
          </a:lstStyle>
          <a:p>
            <a:r>
              <a:rPr lang="fr-FR" sz="2800" b="1" i="1" dirty="0" smtClean="0">
                <a:solidFill>
                  <a:schemeClr val="accent1"/>
                </a:solidFill>
                <a:latin typeface="Candara" panose="020E0502030303020204" pitchFamily="34" charset="0"/>
              </a:rPr>
              <a:t>One of </a:t>
            </a:r>
            <a:r>
              <a:rPr lang="fr-FR" sz="2800" b="1" i="1" dirty="0" err="1" smtClean="0">
                <a:solidFill>
                  <a:schemeClr val="accent1"/>
                </a:solidFill>
                <a:latin typeface="Candara" panose="020E0502030303020204" pitchFamily="34" charset="0"/>
              </a:rPr>
              <a:t>our</a:t>
            </a:r>
            <a:r>
              <a:rPr lang="fr-FR" sz="2800" b="1" i="1" dirty="0" smtClean="0">
                <a:solidFill>
                  <a:schemeClr val="accent1"/>
                </a:solidFill>
                <a:latin typeface="Candara" panose="020E0502030303020204" pitchFamily="34" charset="0"/>
              </a:rPr>
              <a:t> </a:t>
            </a:r>
            <a:r>
              <a:rPr lang="fr-FR" sz="2800" b="1" i="1" dirty="0" err="1" smtClean="0">
                <a:solidFill>
                  <a:schemeClr val="accent1"/>
                </a:solidFill>
                <a:latin typeface="Candara" panose="020E0502030303020204" pitchFamily="34" charset="0"/>
              </a:rPr>
              <a:t>warehouses</a:t>
            </a:r>
            <a:r>
              <a:rPr lang="fr-FR" sz="2800" b="1" i="1" dirty="0" smtClean="0">
                <a:solidFill>
                  <a:schemeClr val="accent1"/>
                </a:solidFill>
                <a:latin typeface="Candara" panose="020E0502030303020204" pitchFamily="34" charset="0"/>
              </a:rPr>
              <a:t>:</a:t>
            </a:r>
            <a:endParaRPr lang="en-US" sz="2800" b="1" i="1" dirty="0">
              <a:solidFill>
                <a:schemeClr val="accent1"/>
              </a:solidFill>
              <a:latin typeface="Candara" panose="020E0502030303020204" pitchFamily="34" charset="0"/>
            </a:endParaRPr>
          </a:p>
        </p:txBody>
      </p:sp>
      <p:pic>
        <p:nvPicPr>
          <p:cNvPr id="12" name="Picture Placeholder 5" descr="C:\Users\Eric\Desktop\pics\IMG_20170822_154438.jpg"/>
          <p:cNvPicPr>
            <a:picLocks/>
          </p:cNvPicPr>
          <p:nvPr/>
        </p:nvPicPr>
        <p:blipFill>
          <a:blip r:embed="rId5" cstate="print">
            <a:extLst>
              <a:ext uri="{28A0092B-C50C-407E-A947-70E740481C1C}">
                <a14:useLocalDpi xmlns:a14="http://schemas.microsoft.com/office/drawing/2010/main" val="0"/>
              </a:ext>
            </a:extLst>
          </a:blip>
          <a:srcRect l="8534" r="8534"/>
          <a:stretch>
            <a:fillRect/>
          </a:stretch>
        </p:blipFill>
        <p:spPr bwMode="auto">
          <a:xfrm>
            <a:off x="5795494" y="2073499"/>
            <a:ext cx="6040192" cy="4533364"/>
          </a:xfrm>
          <a:prstGeom prst="rect">
            <a:avLst/>
          </a:prstGeom>
          <a:noFill/>
          <a:ln>
            <a:noFill/>
          </a:ln>
        </p:spPr>
      </p:pic>
      <p:sp>
        <p:nvSpPr>
          <p:cNvPr id="16" name="Text Placeholder 3"/>
          <p:cNvSpPr txBox="1">
            <a:spLocks/>
          </p:cNvSpPr>
          <p:nvPr/>
        </p:nvSpPr>
        <p:spPr>
          <a:xfrm>
            <a:off x="566670" y="2073499"/>
            <a:ext cx="4906851" cy="4436576"/>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8606" indent="-278606">
              <a:buFont typeface="Wingdings" panose="05000000000000000000" pitchFamily="2" charset="2"/>
              <a:buChar char="v"/>
            </a:pPr>
            <a:r>
              <a:rPr lang="fr-FR" sz="1600" b="1" dirty="0" err="1" smtClean="0">
                <a:solidFill>
                  <a:schemeClr val="accent3">
                    <a:lumMod val="75000"/>
                  </a:schemeClr>
                </a:solidFill>
              </a:rPr>
              <a:t>Capacity</a:t>
            </a:r>
            <a:r>
              <a:rPr lang="fr-FR" sz="1600" b="1" dirty="0" smtClean="0">
                <a:solidFill>
                  <a:schemeClr val="accent3">
                    <a:lumMod val="75000"/>
                  </a:schemeClr>
                </a:solidFill>
              </a:rPr>
              <a:t> to store 15,000 </a:t>
            </a:r>
            <a:r>
              <a:rPr lang="fr-FR" sz="1600" b="1" dirty="0" err="1" smtClean="0">
                <a:solidFill>
                  <a:schemeClr val="accent3">
                    <a:lumMod val="75000"/>
                  </a:schemeClr>
                </a:solidFill>
              </a:rPr>
              <a:t>metric</a:t>
            </a:r>
            <a:r>
              <a:rPr lang="fr-FR" sz="1600" b="1" dirty="0" smtClean="0">
                <a:solidFill>
                  <a:schemeClr val="accent3">
                    <a:lumMod val="75000"/>
                  </a:schemeClr>
                </a:solidFill>
              </a:rPr>
              <a:t> tonnes of shea </a:t>
            </a:r>
            <a:r>
              <a:rPr lang="fr-FR" sz="1600" b="1" dirty="0" err="1" smtClean="0">
                <a:solidFill>
                  <a:schemeClr val="accent3">
                    <a:lumMod val="75000"/>
                  </a:schemeClr>
                </a:solidFill>
              </a:rPr>
              <a:t>nuts</a:t>
            </a:r>
            <a:endParaRPr lang="fr-FR" sz="1600" b="1" dirty="0" smtClean="0">
              <a:solidFill>
                <a:schemeClr val="accent3">
                  <a:lumMod val="75000"/>
                </a:schemeClr>
              </a:solidFill>
            </a:endParaRPr>
          </a:p>
          <a:p>
            <a:pPr marL="278606" indent="-278606">
              <a:buFont typeface="Wingdings" panose="05000000000000000000" pitchFamily="2" charset="2"/>
              <a:buChar char="v"/>
            </a:pPr>
            <a:endParaRPr lang="fr-FR" sz="1600" b="1" dirty="0" smtClean="0">
              <a:solidFill>
                <a:schemeClr val="accent3">
                  <a:lumMod val="75000"/>
                </a:schemeClr>
              </a:solidFill>
            </a:endParaRPr>
          </a:p>
          <a:p>
            <a:pPr marL="278606" indent="-278606">
              <a:buFont typeface="Wingdings" panose="05000000000000000000" pitchFamily="2" charset="2"/>
              <a:buChar char="v"/>
            </a:pPr>
            <a:r>
              <a:rPr lang="fr-FR" sz="1600" b="1" dirty="0" err="1" smtClean="0">
                <a:solidFill>
                  <a:schemeClr val="accent3">
                    <a:lumMod val="75000"/>
                  </a:schemeClr>
                </a:solidFill>
              </a:rPr>
              <a:t>Very</a:t>
            </a:r>
            <a:r>
              <a:rPr lang="fr-FR" sz="1600" b="1" dirty="0" smtClean="0">
                <a:solidFill>
                  <a:schemeClr val="accent3">
                    <a:lumMod val="75000"/>
                  </a:schemeClr>
                </a:solidFill>
              </a:rPr>
              <a:t> </a:t>
            </a:r>
            <a:r>
              <a:rPr lang="fr-FR" sz="1600" b="1" dirty="0" err="1" smtClean="0">
                <a:solidFill>
                  <a:schemeClr val="accent3">
                    <a:lumMod val="75000"/>
                  </a:schemeClr>
                </a:solidFill>
              </a:rPr>
              <a:t>spacious</a:t>
            </a:r>
            <a:r>
              <a:rPr lang="fr-FR" sz="1600" b="1" dirty="0" smtClean="0">
                <a:solidFill>
                  <a:schemeClr val="accent3">
                    <a:lumMod val="75000"/>
                  </a:schemeClr>
                </a:solidFill>
              </a:rPr>
              <a:t>, </a:t>
            </a:r>
            <a:r>
              <a:rPr lang="fr-FR" sz="1600" b="1" dirty="0" err="1" smtClean="0">
                <a:solidFill>
                  <a:schemeClr val="accent3">
                    <a:lumMod val="75000"/>
                  </a:schemeClr>
                </a:solidFill>
              </a:rPr>
              <a:t>well</a:t>
            </a:r>
            <a:r>
              <a:rPr lang="fr-FR" sz="1600" b="1" dirty="0" smtClean="0">
                <a:solidFill>
                  <a:schemeClr val="accent3">
                    <a:lumMod val="75000"/>
                  </a:schemeClr>
                </a:solidFill>
              </a:rPr>
              <a:t> </a:t>
            </a:r>
            <a:r>
              <a:rPr lang="fr-FR" sz="1600" b="1" dirty="0" err="1" smtClean="0">
                <a:solidFill>
                  <a:schemeClr val="accent3">
                    <a:lumMod val="75000"/>
                  </a:schemeClr>
                </a:solidFill>
              </a:rPr>
              <a:t>enclosed</a:t>
            </a:r>
            <a:r>
              <a:rPr lang="fr-FR" sz="1600" b="1" dirty="0" smtClean="0">
                <a:solidFill>
                  <a:schemeClr val="accent3">
                    <a:lumMod val="75000"/>
                  </a:schemeClr>
                </a:solidFill>
              </a:rPr>
              <a:t>, </a:t>
            </a:r>
            <a:r>
              <a:rPr lang="fr-FR" sz="1600" b="1" dirty="0" err="1" smtClean="0">
                <a:solidFill>
                  <a:schemeClr val="accent3">
                    <a:lumMod val="75000"/>
                  </a:schemeClr>
                </a:solidFill>
              </a:rPr>
              <a:t>ventilated</a:t>
            </a:r>
            <a:r>
              <a:rPr lang="fr-FR" sz="1600" b="1" dirty="0" smtClean="0">
                <a:solidFill>
                  <a:schemeClr val="accent3">
                    <a:lumMod val="75000"/>
                  </a:schemeClr>
                </a:solidFill>
              </a:rPr>
              <a:t> and </a:t>
            </a:r>
            <a:r>
              <a:rPr lang="fr-FR" sz="1600" b="1" dirty="0" err="1" smtClean="0">
                <a:solidFill>
                  <a:schemeClr val="accent3">
                    <a:lumMod val="75000"/>
                  </a:schemeClr>
                </a:solidFill>
              </a:rPr>
              <a:t>fumigated</a:t>
            </a:r>
            <a:r>
              <a:rPr lang="fr-FR" sz="1600" b="1" dirty="0" smtClean="0">
                <a:solidFill>
                  <a:schemeClr val="accent3">
                    <a:lumMod val="75000"/>
                  </a:schemeClr>
                </a:solidFill>
              </a:rPr>
              <a:t> </a:t>
            </a:r>
            <a:r>
              <a:rPr lang="fr-FR" sz="1600" b="1" dirty="0" err="1" smtClean="0">
                <a:solidFill>
                  <a:schemeClr val="accent3">
                    <a:lumMod val="75000"/>
                  </a:schemeClr>
                </a:solidFill>
              </a:rPr>
              <a:t>with</a:t>
            </a:r>
            <a:r>
              <a:rPr lang="fr-FR" sz="1600" b="1" dirty="0" smtClean="0">
                <a:solidFill>
                  <a:schemeClr val="accent3">
                    <a:lumMod val="75000"/>
                  </a:schemeClr>
                </a:solidFill>
              </a:rPr>
              <a:t> </a:t>
            </a:r>
            <a:r>
              <a:rPr lang="fr-FR" sz="1600" b="1" dirty="0" err="1" smtClean="0">
                <a:solidFill>
                  <a:schemeClr val="accent3">
                    <a:lumMod val="75000"/>
                  </a:schemeClr>
                </a:solidFill>
              </a:rPr>
              <a:t>food</a:t>
            </a:r>
            <a:r>
              <a:rPr lang="fr-FR" sz="1600" b="1" dirty="0" smtClean="0">
                <a:solidFill>
                  <a:schemeClr val="accent3">
                    <a:lumMod val="75000"/>
                  </a:schemeClr>
                </a:solidFill>
              </a:rPr>
              <a:t> grade </a:t>
            </a:r>
            <a:r>
              <a:rPr lang="fr-FR" sz="1600" b="1" dirty="0" err="1" smtClean="0">
                <a:solidFill>
                  <a:schemeClr val="accent3">
                    <a:lumMod val="75000"/>
                  </a:schemeClr>
                </a:solidFill>
              </a:rPr>
              <a:t>chemicals</a:t>
            </a:r>
            <a:r>
              <a:rPr lang="fr-FR" sz="1600" b="1" dirty="0" smtClean="0">
                <a:solidFill>
                  <a:schemeClr val="accent3">
                    <a:lumMod val="75000"/>
                  </a:schemeClr>
                </a:solidFill>
              </a:rPr>
              <a:t> to </a:t>
            </a:r>
            <a:r>
              <a:rPr lang="fr-FR" sz="1600" b="1" dirty="0" err="1" smtClean="0">
                <a:solidFill>
                  <a:schemeClr val="accent3">
                    <a:lumMod val="75000"/>
                  </a:schemeClr>
                </a:solidFill>
              </a:rPr>
              <a:t>keep</a:t>
            </a:r>
            <a:r>
              <a:rPr lang="fr-FR" sz="1600" b="1" dirty="0" smtClean="0">
                <a:solidFill>
                  <a:schemeClr val="accent3">
                    <a:lumMod val="75000"/>
                  </a:schemeClr>
                </a:solidFill>
              </a:rPr>
              <a:t> </a:t>
            </a:r>
            <a:r>
              <a:rPr lang="fr-FR" sz="1600" b="1" dirty="0" err="1" smtClean="0">
                <a:solidFill>
                  <a:schemeClr val="accent3">
                    <a:lumMod val="75000"/>
                  </a:schemeClr>
                </a:solidFill>
              </a:rPr>
              <a:t>rodents</a:t>
            </a:r>
            <a:r>
              <a:rPr lang="fr-FR" sz="1600" b="1" dirty="0" smtClean="0">
                <a:solidFill>
                  <a:schemeClr val="accent3">
                    <a:lumMod val="75000"/>
                  </a:schemeClr>
                </a:solidFill>
              </a:rPr>
              <a:t> and </a:t>
            </a:r>
            <a:r>
              <a:rPr lang="fr-FR" sz="1600" b="1" dirty="0" err="1" smtClean="0">
                <a:solidFill>
                  <a:schemeClr val="accent3">
                    <a:lumMod val="75000"/>
                  </a:schemeClr>
                </a:solidFill>
              </a:rPr>
              <a:t>other</a:t>
            </a:r>
            <a:r>
              <a:rPr lang="fr-FR" sz="1600" b="1" dirty="0" smtClean="0">
                <a:solidFill>
                  <a:schemeClr val="accent3">
                    <a:lumMod val="75000"/>
                  </a:schemeClr>
                </a:solidFill>
              </a:rPr>
              <a:t> </a:t>
            </a:r>
            <a:r>
              <a:rPr lang="fr-FR" sz="1600" b="1" dirty="0" err="1" smtClean="0">
                <a:solidFill>
                  <a:schemeClr val="accent3">
                    <a:lumMod val="75000"/>
                  </a:schemeClr>
                </a:solidFill>
              </a:rPr>
              <a:t>pests</a:t>
            </a:r>
            <a:r>
              <a:rPr lang="fr-FR" sz="1600" b="1" dirty="0" smtClean="0">
                <a:solidFill>
                  <a:schemeClr val="accent3">
                    <a:lumMod val="75000"/>
                  </a:schemeClr>
                </a:solidFill>
              </a:rPr>
              <a:t> out.</a:t>
            </a:r>
          </a:p>
          <a:p>
            <a:pPr marL="278606" indent="-278606">
              <a:buFont typeface="Wingdings" panose="05000000000000000000" pitchFamily="2" charset="2"/>
              <a:buChar char="v"/>
            </a:pPr>
            <a:endParaRPr lang="fr-FR" sz="1600" b="1" dirty="0" smtClean="0">
              <a:solidFill>
                <a:schemeClr val="accent3">
                  <a:lumMod val="75000"/>
                </a:schemeClr>
              </a:solidFill>
            </a:endParaRPr>
          </a:p>
          <a:p>
            <a:pPr marL="278606" indent="-278606">
              <a:buFont typeface="Wingdings" panose="05000000000000000000" pitchFamily="2" charset="2"/>
              <a:buChar char="v"/>
            </a:pPr>
            <a:r>
              <a:rPr lang="fr-FR" sz="1600" b="1" dirty="0" err="1" smtClean="0">
                <a:solidFill>
                  <a:schemeClr val="accent3">
                    <a:lumMod val="75000"/>
                  </a:schemeClr>
                </a:solidFill>
              </a:rPr>
              <a:t>Well</a:t>
            </a:r>
            <a:r>
              <a:rPr lang="fr-FR" sz="1600" b="1" dirty="0" smtClean="0">
                <a:solidFill>
                  <a:schemeClr val="accent3">
                    <a:lumMod val="75000"/>
                  </a:schemeClr>
                </a:solidFill>
              </a:rPr>
              <a:t> </a:t>
            </a:r>
            <a:r>
              <a:rPr lang="fr-FR" sz="1600" b="1" dirty="0" err="1" smtClean="0">
                <a:solidFill>
                  <a:schemeClr val="accent3">
                    <a:lumMod val="75000"/>
                  </a:schemeClr>
                </a:solidFill>
              </a:rPr>
              <a:t>designed</a:t>
            </a:r>
            <a:r>
              <a:rPr lang="fr-FR" sz="1600" b="1" dirty="0" smtClean="0">
                <a:solidFill>
                  <a:schemeClr val="accent3">
                    <a:lumMod val="75000"/>
                  </a:schemeClr>
                </a:solidFill>
              </a:rPr>
              <a:t> and </a:t>
            </a:r>
            <a:r>
              <a:rPr lang="fr-FR" sz="1600" b="1" dirty="0" err="1" smtClean="0">
                <a:solidFill>
                  <a:schemeClr val="accent3">
                    <a:lumMod val="75000"/>
                  </a:schemeClr>
                </a:solidFill>
              </a:rPr>
              <a:t>constructed</a:t>
            </a:r>
            <a:r>
              <a:rPr lang="fr-FR" sz="1600" b="1" dirty="0" smtClean="0">
                <a:solidFill>
                  <a:schemeClr val="accent3">
                    <a:lumMod val="75000"/>
                  </a:schemeClr>
                </a:solidFill>
              </a:rPr>
              <a:t> to </a:t>
            </a:r>
            <a:r>
              <a:rPr lang="fr-FR" sz="1600" b="1" dirty="0" err="1" smtClean="0">
                <a:solidFill>
                  <a:schemeClr val="accent3">
                    <a:lumMod val="75000"/>
                  </a:schemeClr>
                </a:solidFill>
              </a:rPr>
              <a:t>enable</a:t>
            </a:r>
            <a:r>
              <a:rPr lang="fr-FR" sz="1600" b="1" dirty="0" smtClean="0">
                <a:solidFill>
                  <a:schemeClr val="accent3">
                    <a:lumMod val="75000"/>
                  </a:schemeClr>
                </a:solidFill>
              </a:rPr>
              <a:t> </a:t>
            </a:r>
            <a:r>
              <a:rPr lang="fr-FR" sz="1600" b="1" dirty="0" err="1" smtClean="0">
                <a:solidFill>
                  <a:schemeClr val="accent3">
                    <a:lumMod val="75000"/>
                  </a:schemeClr>
                </a:solidFill>
              </a:rPr>
              <a:t>easy</a:t>
            </a:r>
            <a:r>
              <a:rPr lang="fr-FR" sz="1600" b="1" dirty="0" smtClean="0">
                <a:solidFill>
                  <a:schemeClr val="accent3">
                    <a:lumMod val="75000"/>
                  </a:schemeClr>
                </a:solidFill>
              </a:rPr>
              <a:t> </a:t>
            </a:r>
            <a:r>
              <a:rPr lang="fr-FR" sz="1600" b="1" dirty="0" err="1" smtClean="0">
                <a:solidFill>
                  <a:schemeClr val="accent3">
                    <a:lumMod val="75000"/>
                  </a:schemeClr>
                </a:solidFill>
              </a:rPr>
              <a:t>loading</a:t>
            </a:r>
            <a:r>
              <a:rPr lang="fr-FR" sz="1600" b="1" dirty="0" smtClean="0">
                <a:solidFill>
                  <a:schemeClr val="accent3">
                    <a:lumMod val="75000"/>
                  </a:schemeClr>
                </a:solidFill>
              </a:rPr>
              <a:t> and </a:t>
            </a:r>
            <a:r>
              <a:rPr lang="fr-FR" sz="1600" b="1" dirty="0" err="1" smtClean="0">
                <a:solidFill>
                  <a:schemeClr val="accent3">
                    <a:lumMod val="75000"/>
                  </a:schemeClr>
                </a:solidFill>
              </a:rPr>
              <a:t>discharge</a:t>
            </a:r>
            <a:r>
              <a:rPr lang="fr-FR" sz="1600" b="1" dirty="0" smtClean="0">
                <a:solidFill>
                  <a:schemeClr val="accent3">
                    <a:lumMod val="75000"/>
                  </a:schemeClr>
                </a:solidFill>
              </a:rPr>
              <a:t> of </a:t>
            </a:r>
            <a:r>
              <a:rPr lang="fr-FR" sz="1600" b="1" dirty="0" err="1" smtClean="0">
                <a:solidFill>
                  <a:schemeClr val="accent3">
                    <a:lumMod val="75000"/>
                  </a:schemeClr>
                </a:solidFill>
              </a:rPr>
              <a:t>raw</a:t>
            </a:r>
            <a:r>
              <a:rPr lang="fr-FR" sz="1600" b="1" dirty="0" smtClean="0">
                <a:solidFill>
                  <a:schemeClr val="accent3">
                    <a:lumMod val="75000"/>
                  </a:schemeClr>
                </a:solidFill>
              </a:rPr>
              <a:t> </a:t>
            </a:r>
            <a:r>
              <a:rPr lang="fr-FR" sz="1600" b="1" dirty="0" err="1" smtClean="0">
                <a:solidFill>
                  <a:schemeClr val="accent3">
                    <a:lumMod val="75000"/>
                  </a:schemeClr>
                </a:solidFill>
              </a:rPr>
              <a:t>materials</a:t>
            </a:r>
            <a:endParaRPr lang="fr-FR" sz="1600" b="1" dirty="0" smtClean="0">
              <a:solidFill>
                <a:schemeClr val="accent3">
                  <a:lumMod val="75000"/>
                </a:schemeClr>
              </a:solidFill>
            </a:endParaRPr>
          </a:p>
          <a:p>
            <a:pPr marL="278606" indent="-278606">
              <a:buFont typeface="Wingdings" panose="05000000000000000000" pitchFamily="2" charset="2"/>
              <a:buChar char="v"/>
            </a:pPr>
            <a:endParaRPr lang="fr-FR" sz="1600" b="1" dirty="0" smtClean="0">
              <a:solidFill>
                <a:schemeClr val="accent3">
                  <a:lumMod val="75000"/>
                </a:schemeClr>
              </a:solidFill>
            </a:endParaRPr>
          </a:p>
          <a:p>
            <a:pPr marL="278606" indent="-278606">
              <a:buFont typeface="Wingdings" panose="05000000000000000000" pitchFamily="2" charset="2"/>
              <a:buChar char="v"/>
            </a:pPr>
            <a:r>
              <a:rPr lang="fr-FR" sz="1600" b="1" dirty="0" err="1" smtClean="0">
                <a:solidFill>
                  <a:schemeClr val="accent3">
                    <a:lumMod val="75000"/>
                  </a:schemeClr>
                </a:solidFill>
              </a:rPr>
              <a:t>With</a:t>
            </a:r>
            <a:r>
              <a:rPr lang="fr-FR" sz="1600" b="1" dirty="0" smtClean="0">
                <a:solidFill>
                  <a:schemeClr val="accent3">
                    <a:lumMod val="75000"/>
                  </a:schemeClr>
                </a:solidFill>
              </a:rPr>
              <a:t> </a:t>
            </a:r>
            <a:r>
              <a:rPr lang="fr-FR" sz="1600" b="1" dirty="0" err="1" smtClean="0">
                <a:solidFill>
                  <a:schemeClr val="accent3">
                    <a:lumMod val="75000"/>
                  </a:schemeClr>
                </a:solidFill>
              </a:rPr>
              <a:t>electrical</a:t>
            </a:r>
            <a:r>
              <a:rPr lang="fr-FR" sz="1600" b="1" dirty="0" smtClean="0">
                <a:solidFill>
                  <a:schemeClr val="accent3">
                    <a:lumMod val="75000"/>
                  </a:schemeClr>
                </a:solidFill>
              </a:rPr>
              <a:t> </a:t>
            </a:r>
            <a:r>
              <a:rPr lang="fr-FR" sz="1600" b="1" dirty="0" err="1" smtClean="0">
                <a:solidFill>
                  <a:schemeClr val="accent3">
                    <a:lumMod val="75000"/>
                  </a:schemeClr>
                </a:solidFill>
              </a:rPr>
              <a:t>feeding</a:t>
            </a:r>
            <a:r>
              <a:rPr lang="fr-FR" sz="1600" b="1" dirty="0">
                <a:solidFill>
                  <a:schemeClr val="accent3">
                    <a:lumMod val="75000"/>
                  </a:schemeClr>
                </a:solidFill>
              </a:rPr>
              <a:t> </a:t>
            </a:r>
            <a:r>
              <a:rPr lang="fr-FR" sz="1600" b="1" dirty="0" smtClean="0">
                <a:solidFill>
                  <a:schemeClr val="accent3">
                    <a:lumMod val="75000"/>
                  </a:schemeClr>
                </a:solidFill>
              </a:rPr>
              <a:t>and input system </a:t>
            </a:r>
            <a:r>
              <a:rPr lang="fr-FR" sz="1600" b="1" dirty="0" err="1" smtClean="0">
                <a:solidFill>
                  <a:schemeClr val="accent3">
                    <a:lumMod val="75000"/>
                  </a:schemeClr>
                </a:solidFill>
              </a:rPr>
              <a:t>which</a:t>
            </a:r>
            <a:r>
              <a:rPr lang="fr-FR" sz="1600" b="1" dirty="0" smtClean="0">
                <a:solidFill>
                  <a:schemeClr val="accent3">
                    <a:lumMod val="75000"/>
                  </a:schemeClr>
                </a:solidFill>
              </a:rPr>
              <a:t> </a:t>
            </a:r>
            <a:r>
              <a:rPr lang="fr-FR" sz="1600" b="1" dirty="0" err="1" smtClean="0">
                <a:solidFill>
                  <a:schemeClr val="accent3">
                    <a:lumMod val="75000"/>
                  </a:schemeClr>
                </a:solidFill>
              </a:rPr>
              <a:t>delivers</a:t>
            </a:r>
            <a:r>
              <a:rPr lang="fr-FR" sz="1600" b="1" dirty="0" smtClean="0">
                <a:solidFill>
                  <a:schemeClr val="accent3">
                    <a:lumMod val="75000"/>
                  </a:schemeClr>
                </a:solidFill>
              </a:rPr>
              <a:t> shea </a:t>
            </a:r>
            <a:r>
              <a:rPr lang="fr-FR" sz="1600" b="1" dirty="0" err="1" smtClean="0">
                <a:solidFill>
                  <a:schemeClr val="accent3">
                    <a:lumMod val="75000"/>
                  </a:schemeClr>
                </a:solidFill>
              </a:rPr>
              <a:t>nuts</a:t>
            </a:r>
            <a:r>
              <a:rPr lang="fr-FR" sz="1600" b="1" dirty="0" smtClean="0">
                <a:solidFill>
                  <a:schemeClr val="accent3">
                    <a:lumMod val="75000"/>
                  </a:schemeClr>
                </a:solidFill>
              </a:rPr>
              <a:t> </a:t>
            </a:r>
            <a:r>
              <a:rPr lang="fr-FR" sz="1600" b="1" dirty="0" err="1" smtClean="0">
                <a:solidFill>
                  <a:schemeClr val="accent3">
                    <a:lumMod val="75000"/>
                  </a:schemeClr>
                </a:solidFill>
              </a:rPr>
              <a:t>directly</a:t>
            </a:r>
            <a:r>
              <a:rPr lang="fr-FR" sz="1600" b="1" dirty="0" smtClean="0">
                <a:solidFill>
                  <a:schemeClr val="accent3">
                    <a:lumMod val="75000"/>
                  </a:schemeClr>
                </a:solidFill>
              </a:rPr>
              <a:t> to the </a:t>
            </a:r>
            <a:r>
              <a:rPr lang="fr-FR" sz="1600" b="1" dirty="0" err="1" smtClean="0">
                <a:solidFill>
                  <a:schemeClr val="accent3">
                    <a:lumMod val="75000"/>
                  </a:schemeClr>
                </a:solidFill>
              </a:rPr>
              <a:t>seeds</a:t>
            </a:r>
            <a:r>
              <a:rPr lang="fr-FR" sz="1600" b="1" dirty="0" smtClean="0">
                <a:solidFill>
                  <a:schemeClr val="accent3">
                    <a:lumMod val="75000"/>
                  </a:schemeClr>
                </a:solidFill>
              </a:rPr>
              <a:t> </a:t>
            </a:r>
            <a:r>
              <a:rPr lang="fr-FR" sz="1600" b="1" dirty="0" err="1" smtClean="0">
                <a:solidFill>
                  <a:schemeClr val="accent3">
                    <a:lumMod val="75000"/>
                  </a:schemeClr>
                </a:solidFill>
              </a:rPr>
              <a:t>cleaner</a:t>
            </a:r>
            <a:r>
              <a:rPr lang="fr-FR" sz="1600" b="1" dirty="0" smtClean="0">
                <a:solidFill>
                  <a:schemeClr val="accent3">
                    <a:lumMod val="75000"/>
                  </a:schemeClr>
                </a:solidFill>
              </a:rPr>
              <a:t> and </a:t>
            </a:r>
            <a:r>
              <a:rPr lang="fr-FR" sz="1600" b="1" dirty="0" err="1" smtClean="0">
                <a:solidFill>
                  <a:schemeClr val="accent3">
                    <a:lumMod val="75000"/>
                  </a:schemeClr>
                </a:solidFill>
              </a:rPr>
              <a:t>then</a:t>
            </a:r>
            <a:r>
              <a:rPr lang="fr-FR" sz="1600" b="1" dirty="0" smtClean="0">
                <a:solidFill>
                  <a:schemeClr val="accent3">
                    <a:lumMod val="75000"/>
                  </a:schemeClr>
                </a:solidFill>
              </a:rPr>
              <a:t> to the </a:t>
            </a:r>
            <a:r>
              <a:rPr lang="fr-FR" sz="1600" b="1" dirty="0" err="1" smtClean="0">
                <a:solidFill>
                  <a:schemeClr val="accent3">
                    <a:lumMod val="75000"/>
                  </a:schemeClr>
                </a:solidFill>
              </a:rPr>
              <a:t>cleaned</a:t>
            </a:r>
            <a:r>
              <a:rPr lang="fr-FR" sz="1600" b="1" dirty="0" smtClean="0">
                <a:solidFill>
                  <a:schemeClr val="accent3">
                    <a:lumMod val="75000"/>
                  </a:schemeClr>
                </a:solidFill>
              </a:rPr>
              <a:t> </a:t>
            </a:r>
            <a:r>
              <a:rPr lang="fr-FR" sz="1600" b="1" dirty="0" err="1" smtClean="0">
                <a:solidFill>
                  <a:schemeClr val="accent3">
                    <a:lumMod val="75000"/>
                  </a:schemeClr>
                </a:solidFill>
              </a:rPr>
              <a:t>nuts</a:t>
            </a:r>
            <a:r>
              <a:rPr lang="fr-FR" sz="1600" b="1" dirty="0" smtClean="0">
                <a:solidFill>
                  <a:schemeClr val="accent3">
                    <a:lumMod val="75000"/>
                  </a:schemeClr>
                </a:solidFill>
              </a:rPr>
              <a:t> </a:t>
            </a:r>
            <a:r>
              <a:rPr lang="fr-FR" sz="1600" b="1" dirty="0" err="1" smtClean="0">
                <a:solidFill>
                  <a:schemeClr val="accent3">
                    <a:lumMod val="75000"/>
                  </a:schemeClr>
                </a:solidFill>
              </a:rPr>
              <a:t>storage</a:t>
            </a:r>
            <a:r>
              <a:rPr lang="fr-FR" sz="1600" b="1" dirty="0" smtClean="0">
                <a:solidFill>
                  <a:schemeClr val="accent3">
                    <a:lumMod val="75000"/>
                  </a:schemeClr>
                </a:solidFill>
              </a:rPr>
              <a:t> tank.</a:t>
            </a:r>
            <a:endParaRPr lang="en-US" sz="1600" b="1" dirty="0">
              <a:solidFill>
                <a:schemeClr val="accent3">
                  <a:lumMod val="75000"/>
                </a:schemeClr>
              </a:solidFill>
            </a:endParaRPr>
          </a:p>
        </p:txBody>
      </p:sp>
    </p:spTree>
    <p:extLst>
      <p:ext uri="{BB962C8B-B14F-4D97-AF65-F5344CB8AC3E}">
        <p14:creationId xmlns:p14="http://schemas.microsoft.com/office/powerpoint/2010/main" val="1307176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637713921"/>
              </p:ext>
            </p:extLst>
          </p:nvPr>
        </p:nvGraphicFramePr>
        <p:xfrm>
          <a:off x="10996435" y="104180"/>
          <a:ext cx="1086204" cy="1312496"/>
        </p:xfrm>
        <a:graphic>
          <a:graphicData uri="http://schemas.openxmlformats.org/presentationml/2006/ole">
            <mc:AlternateContent xmlns:mc="http://schemas.openxmlformats.org/markup-compatibility/2006">
              <mc:Choice xmlns:v="urn:schemas-microsoft-com:vml" Requires="v">
                <p:oleObj spid="_x0000_s11274" r:id="rId3" imgW="2238687" imgH="2790476" progId="">
                  <p:embed/>
                </p:oleObj>
              </mc:Choice>
              <mc:Fallback>
                <p:oleObj r:id="rId3" imgW="2238687" imgH="27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6435" y="104180"/>
                        <a:ext cx="1086204" cy="1312496"/>
                      </a:xfrm>
                      <a:prstGeom prst="rect">
                        <a:avLst/>
                      </a:prstGeom>
                      <a:noFill/>
                    </p:spPr>
                  </p:pic>
                </p:oleObj>
              </mc:Fallback>
            </mc:AlternateContent>
          </a:graphicData>
        </a:graphic>
      </p:graphicFrame>
      <p:sp>
        <p:nvSpPr>
          <p:cNvPr id="9" name="Title 1"/>
          <p:cNvSpPr txBox="1">
            <a:spLocks/>
          </p:cNvSpPr>
          <p:nvPr/>
        </p:nvSpPr>
        <p:spPr>
          <a:xfrm>
            <a:off x="257578" y="270456"/>
            <a:ext cx="10084158" cy="154546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solidFill>
                  <a:schemeClr val="bg2">
                    <a:lumMod val="60000"/>
                    <a:lumOff val="40000"/>
                  </a:schemeClr>
                </a:solidFill>
                <a:effectLst>
                  <a:outerShdw blurRad="38100" dist="38100" dir="2700000" algn="tl">
                    <a:srgbClr val="000000">
                      <a:alpha val="43137"/>
                    </a:srgbClr>
                  </a:outerShdw>
                </a:effectLst>
                <a:latin typeface="+mn-lt"/>
                <a:cs typeface="Candara"/>
              </a:rPr>
              <a:t>OUR plant</a:t>
            </a:r>
          </a:p>
          <a:p>
            <a:endParaRPr lang="en-US" sz="3600" b="1" dirty="0">
              <a:solidFill>
                <a:schemeClr val="bg2">
                  <a:lumMod val="60000"/>
                  <a:lumOff val="40000"/>
                </a:schemeClr>
              </a:solidFill>
              <a:effectLst>
                <a:outerShdw blurRad="38100" dist="38100" dir="2700000" algn="tl">
                  <a:srgbClr val="000000">
                    <a:alpha val="43137"/>
                  </a:srgbClr>
                </a:outerShdw>
              </a:effectLst>
              <a:latin typeface="Bookman Old Style" panose="02050604050505020204" pitchFamily="18" charset="0"/>
              <a:cs typeface="Candara"/>
            </a:endParaRPr>
          </a:p>
        </p:txBody>
      </p:sp>
      <p:sp>
        <p:nvSpPr>
          <p:cNvPr id="11" name="Title 1"/>
          <p:cNvSpPr txBox="1">
            <a:spLocks/>
          </p:cNvSpPr>
          <p:nvPr/>
        </p:nvSpPr>
        <p:spPr>
          <a:xfrm>
            <a:off x="257578" y="1373431"/>
            <a:ext cx="9942490" cy="494224"/>
          </a:xfrm>
          <a:prstGeom prst="rect">
            <a:avLst/>
          </a:prstGeom>
        </p:spPr>
        <p:txBody>
          <a:bodyPr vert="horz" lIns="91440" tIns="45720" rIns="91440" bIns="45720" rtlCol="0" anchor="b">
            <a:noAutofit/>
          </a:bodyPr>
          <a:lstStyle>
            <a:lvl1pPr algn="l" defTabSz="891540" rtl="0" eaLnBrk="1" latinLnBrk="0" hangingPunct="1">
              <a:lnSpc>
                <a:spcPct val="90000"/>
              </a:lnSpc>
              <a:spcBef>
                <a:spcPct val="0"/>
              </a:spcBef>
              <a:buNone/>
              <a:defRPr sz="3120" kern="1200">
                <a:solidFill>
                  <a:schemeClr val="tx1"/>
                </a:solidFill>
                <a:latin typeface="+mj-lt"/>
                <a:ea typeface="+mj-ea"/>
                <a:cs typeface="+mj-cs"/>
              </a:defRPr>
            </a:lvl1pPr>
          </a:lstStyle>
          <a:p>
            <a:r>
              <a:rPr lang="fr-FR" sz="2800" b="1" i="1" dirty="0" smtClean="0">
                <a:solidFill>
                  <a:srgbClr val="00B050"/>
                </a:solidFill>
                <a:latin typeface="Candara" panose="020E0502030303020204" pitchFamily="34" charset="0"/>
              </a:rPr>
              <a:t>Our state of the art </a:t>
            </a:r>
            <a:r>
              <a:rPr lang="fr-FR" sz="2800" b="1" i="1" dirty="0" err="1" smtClean="0">
                <a:solidFill>
                  <a:srgbClr val="00B050"/>
                </a:solidFill>
                <a:latin typeface="Candara" panose="020E0502030303020204" pitchFamily="34" charset="0"/>
              </a:rPr>
              <a:t>laboratory</a:t>
            </a:r>
            <a:endParaRPr lang="en-US" sz="2800" b="1" i="1" dirty="0">
              <a:solidFill>
                <a:srgbClr val="00B050"/>
              </a:solidFill>
              <a:latin typeface="Candara" panose="020E0502030303020204"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3218" y="1416676"/>
            <a:ext cx="6217920" cy="5160136"/>
          </a:xfrm>
          <a:prstGeom prst="rect">
            <a:avLst/>
          </a:prstGeom>
        </p:spPr>
      </p:pic>
      <p:sp>
        <p:nvSpPr>
          <p:cNvPr id="10" name="Text Placeholder 3"/>
          <p:cNvSpPr txBox="1">
            <a:spLocks/>
          </p:cNvSpPr>
          <p:nvPr/>
        </p:nvSpPr>
        <p:spPr>
          <a:xfrm>
            <a:off x="115909" y="1815922"/>
            <a:ext cx="4884426" cy="300077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8606" indent="-278606">
              <a:buFont typeface="Wingdings" panose="05000000000000000000" pitchFamily="2" charset="2"/>
              <a:buChar char="v"/>
            </a:pPr>
            <a:endParaRPr lang="fr-FR" sz="1800" b="1" dirty="0" smtClean="0">
              <a:solidFill>
                <a:schemeClr val="bg2">
                  <a:lumMod val="50000"/>
                </a:schemeClr>
              </a:solidFill>
            </a:endParaRPr>
          </a:p>
          <a:p>
            <a:pPr marL="278606" indent="-278606">
              <a:buFont typeface="Wingdings" panose="05000000000000000000" pitchFamily="2" charset="2"/>
              <a:buChar char="v"/>
            </a:pPr>
            <a:r>
              <a:rPr lang="fr-FR" sz="1800" b="1" dirty="0" err="1" smtClean="0">
                <a:solidFill>
                  <a:schemeClr val="bg2">
                    <a:lumMod val="50000"/>
                  </a:schemeClr>
                </a:solidFill>
              </a:rPr>
              <a:t>Equiped</a:t>
            </a:r>
            <a:r>
              <a:rPr lang="fr-FR" sz="1800" b="1" dirty="0" smtClean="0">
                <a:solidFill>
                  <a:schemeClr val="bg2">
                    <a:lumMod val="50000"/>
                  </a:schemeClr>
                </a:solidFill>
              </a:rPr>
              <a:t> </a:t>
            </a:r>
            <a:r>
              <a:rPr lang="fr-FR" sz="1800" b="1" dirty="0" err="1" smtClean="0">
                <a:solidFill>
                  <a:schemeClr val="bg2">
                    <a:lumMod val="50000"/>
                  </a:schemeClr>
                </a:solidFill>
              </a:rPr>
              <a:t>with</a:t>
            </a:r>
            <a:r>
              <a:rPr lang="fr-FR" sz="1800" b="1" dirty="0" smtClean="0">
                <a:solidFill>
                  <a:schemeClr val="bg2">
                    <a:lumMod val="50000"/>
                  </a:schemeClr>
                </a:solidFill>
              </a:rPr>
              <a:t> modern </a:t>
            </a:r>
            <a:r>
              <a:rPr lang="fr-FR" sz="1800" b="1" dirty="0" err="1" smtClean="0">
                <a:solidFill>
                  <a:schemeClr val="bg2">
                    <a:lumMod val="50000"/>
                  </a:schemeClr>
                </a:solidFill>
              </a:rPr>
              <a:t>analytical</a:t>
            </a:r>
            <a:r>
              <a:rPr lang="fr-FR" sz="1800" b="1" dirty="0" smtClean="0">
                <a:solidFill>
                  <a:schemeClr val="bg2">
                    <a:lumMod val="50000"/>
                  </a:schemeClr>
                </a:solidFill>
              </a:rPr>
              <a:t> instruments</a:t>
            </a:r>
          </a:p>
          <a:p>
            <a:pPr marL="278606" indent="-278606">
              <a:buFont typeface="Wingdings" panose="05000000000000000000" pitchFamily="2" charset="2"/>
              <a:buChar char="v"/>
            </a:pPr>
            <a:r>
              <a:rPr lang="fr-FR" sz="1800" b="1" dirty="0" err="1" smtClean="0">
                <a:solidFill>
                  <a:schemeClr val="bg2">
                    <a:lumMod val="50000"/>
                  </a:schemeClr>
                </a:solidFill>
              </a:rPr>
              <a:t>Performs</a:t>
            </a:r>
            <a:r>
              <a:rPr lang="fr-FR" sz="1800" b="1" dirty="0" smtClean="0">
                <a:solidFill>
                  <a:schemeClr val="bg2">
                    <a:lumMod val="50000"/>
                  </a:schemeClr>
                </a:solidFill>
              </a:rPr>
              <a:t> </a:t>
            </a:r>
            <a:r>
              <a:rPr lang="fr-FR" sz="1800" b="1" dirty="0" err="1" smtClean="0">
                <a:solidFill>
                  <a:schemeClr val="bg2">
                    <a:lumMod val="50000"/>
                  </a:schemeClr>
                </a:solidFill>
              </a:rPr>
              <a:t>continuous</a:t>
            </a:r>
            <a:r>
              <a:rPr lang="fr-FR" sz="1800" b="1" dirty="0" smtClean="0">
                <a:solidFill>
                  <a:schemeClr val="bg2">
                    <a:lumMod val="50000"/>
                  </a:schemeClr>
                </a:solidFill>
              </a:rPr>
              <a:t> </a:t>
            </a:r>
            <a:r>
              <a:rPr lang="fr-FR" sz="1800" b="1" dirty="0" err="1" smtClean="0">
                <a:solidFill>
                  <a:schemeClr val="bg2">
                    <a:lumMod val="50000"/>
                  </a:schemeClr>
                </a:solidFill>
              </a:rPr>
              <a:t>process</a:t>
            </a:r>
            <a:r>
              <a:rPr lang="fr-FR" sz="1800" b="1" dirty="0" smtClean="0">
                <a:solidFill>
                  <a:schemeClr val="bg2">
                    <a:lumMod val="50000"/>
                  </a:schemeClr>
                </a:solidFill>
              </a:rPr>
              <a:t> </a:t>
            </a:r>
            <a:r>
              <a:rPr lang="fr-FR" sz="1800" b="1" dirty="0" err="1" smtClean="0">
                <a:solidFill>
                  <a:schemeClr val="bg2">
                    <a:lumMod val="50000"/>
                  </a:schemeClr>
                </a:solidFill>
              </a:rPr>
              <a:t>analysis</a:t>
            </a:r>
            <a:r>
              <a:rPr lang="fr-FR" sz="1800" b="1" dirty="0" smtClean="0">
                <a:solidFill>
                  <a:schemeClr val="bg2">
                    <a:lumMod val="50000"/>
                  </a:schemeClr>
                </a:solidFill>
              </a:rPr>
              <a:t> non-stop</a:t>
            </a:r>
          </a:p>
          <a:p>
            <a:pPr marL="278606" indent="-278606">
              <a:buFont typeface="Wingdings" panose="05000000000000000000" pitchFamily="2" charset="2"/>
              <a:buChar char="v"/>
            </a:pPr>
            <a:r>
              <a:rPr lang="fr-FR" sz="1800" b="1" dirty="0" err="1" smtClean="0">
                <a:solidFill>
                  <a:schemeClr val="bg2">
                    <a:lumMod val="50000"/>
                  </a:schemeClr>
                </a:solidFill>
              </a:rPr>
              <a:t>Well</a:t>
            </a:r>
            <a:r>
              <a:rPr lang="fr-FR" sz="1800" b="1" dirty="0" smtClean="0">
                <a:solidFill>
                  <a:schemeClr val="bg2">
                    <a:lumMod val="50000"/>
                  </a:schemeClr>
                </a:solidFill>
              </a:rPr>
              <a:t> </a:t>
            </a:r>
            <a:r>
              <a:rPr lang="fr-FR" sz="1800" b="1" dirty="0" err="1" smtClean="0">
                <a:solidFill>
                  <a:schemeClr val="bg2">
                    <a:lumMod val="50000"/>
                  </a:schemeClr>
                </a:solidFill>
              </a:rPr>
              <a:t>qualified</a:t>
            </a:r>
            <a:r>
              <a:rPr lang="fr-FR" sz="1800" b="1" dirty="0" smtClean="0">
                <a:solidFill>
                  <a:schemeClr val="bg2">
                    <a:lumMod val="50000"/>
                  </a:schemeClr>
                </a:solidFill>
              </a:rPr>
              <a:t>, </a:t>
            </a:r>
            <a:r>
              <a:rPr lang="fr-FR" sz="1800" b="1" dirty="0" err="1" smtClean="0">
                <a:solidFill>
                  <a:schemeClr val="bg2">
                    <a:lumMod val="50000"/>
                  </a:schemeClr>
                </a:solidFill>
              </a:rPr>
              <a:t>trained</a:t>
            </a:r>
            <a:r>
              <a:rPr lang="fr-FR" sz="1800" b="1" dirty="0" smtClean="0">
                <a:solidFill>
                  <a:schemeClr val="bg2">
                    <a:lumMod val="50000"/>
                  </a:schemeClr>
                </a:solidFill>
              </a:rPr>
              <a:t>, </a:t>
            </a:r>
            <a:r>
              <a:rPr lang="fr-FR" sz="1800" b="1" dirty="0" err="1" smtClean="0">
                <a:solidFill>
                  <a:schemeClr val="bg2">
                    <a:lumMod val="50000"/>
                  </a:schemeClr>
                </a:solidFill>
              </a:rPr>
              <a:t>dedicated</a:t>
            </a:r>
            <a:r>
              <a:rPr lang="fr-FR" sz="1800" b="1" dirty="0" smtClean="0">
                <a:solidFill>
                  <a:schemeClr val="bg2">
                    <a:lumMod val="50000"/>
                  </a:schemeClr>
                </a:solidFill>
              </a:rPr>
              <a:t> and </a:t>
            </a:r>
            <a:r>
              <a:rPr lang="fr-FR" sz="1800" b="1" dirty="0" err="1" smtClean="0">
                <a:solidFill>
                  <a:schemeClr val="bg2">
                    <a:lumMod val="50000"/>
                  </a:schemeClr>
                </a:solidFill>
              </a:rPr>
              <a:t>motivated</a:t>
            </a:r>
            <a:r>
              <a:rPr lang="fr-FR" sz="1800" b="1" dirty="0" smtClean="0">
                <a:solidFill>
                  <a:schemeClr val="bg2">
                    <a:lumMod val="50000"/>
                  </a:schemeClr>
                </a:solidFill>
              </a:rPr>
              <a:t> </a:t>
            </a:r>
            <a:r>
              <a:rPr lang="fr-FR" sz="1800" b="1" dirty="0" err="1" smtClean="0">
                <a:solidFill>
                  <a:schemeClr val="bg2">
                    <a:lumMod val="50000"/>
                  </a:schemeClr>
                </a:solidFill>
              </a:rPr>
              <a:t>laboratory</a:t>
            </a:r>
            <a:r>
              <a:rPr lang="fr-FR" sz="1800" b="1" dirty="0" smtClean="0">
                <a:solidFill>
                  <a:schemeClr val="bg2">
                    <a:lumMod val="50000"/>
                  </a:schemeClr>
                </a:solidFill>
              </a:rPr>
              <a:t> personnel.</a:t>
            </a:r>
          </a:p>
          <a:p>
            <a:pPr marL="278606" indent="-278606">
              <a:buFont typeface="Wingdings" panose="05000000000000000000" pitchFamily="2" charset="2"/>
              <a:buChar char="v"/>
            </a:pPr>
            <a:endParaRPr lang="en-US" sz="1800" b="1" dirty="0">
              <a:solidFill>
                <a:schemeClr val="bg2">
                  <a:lumMod val="50000"/>
                </a:schemeClr>
              </a:solidFill>
            </a:endParaRPr>
          </a:p>
        </p:txBody>
      </p:sp>
    </p:spTree>
    <p:extLst>
      <p:ext uri="{BB962C8B-B14F-4D97-AF65-F5344CB8AC3E}">
        <p14:creationId xmlns:p14="http://schemas.microsoft.com/office/powerpoint/2010/main" val="1919634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57578" y="270456"/>
            <a:ext cx="10084158" cy="154546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solidFill>
                  <a:srgbClr val="00B050"/>
                </a:solidFill>
                <a:effectLst>
                  <a:outerShdw blurRad="38100" dist="38100" dir="2700000" algn="tl">
                    <a:srgbClr val="000000">
                      <a:alpha val="43137"/>
                    </a:srgbClr>
                  </a:outerShdw>
                </a:effectLst>
                <a:latin typeface="+mn-lt"/>
                <a:cs typeface="Candara"/>
              </a:rPr>
              <a:t>OUR plant</a:t>
            </a:r>
          </a:p>
          <a:p>
            <a:endParaRPr lang="en-US" sz="3600" b="1" dirty="0">
              <a:effectLst>
                <a:outerShdw blurRad="38100" dist="38100" dir="2700000" algn="tl">
                  <a:srgbClr val="000000">
                    <a:alpha val="43137"/>
                  </a:srgbClr>
                </a:outerShdw>
              </a:effectLst>
              <a:latin typeface="Bookman Old Style" panose="02050604050505020204" pitchFamily="18" charset="0"/>
              <a:cs typeface="Candara"/>
            </a:endParaRPr>
          </a:p>
        </p:txBody>
      </p:sp>
      <p:sp>
        <p:nvSpPr>
          <p:cNvPr id="11" name="Title 1"/>
          <p:cNvSpPr txBox="1">
            <a:spLocks/>
          </p:cNvSpPr>
          <p:nvPr/>
        </p:nvSpPr>
        <p:spPr>
          <a:xfrm>
            <a:off x="257578" y="1373431"/>
            <a:ext cx="9942490" cy="494224"/>
          </a:xfrm>
          <a:prstGeom prst="rect">
            <a:avLst/>
          </a:prstGeom>
        </p:spPr>
        <p:txBody>
          <a:bodyPr vert="horz" lIns="91440" tIns="45720" rIns="91440" bIns="45720" rtlCol="0" anchor="b">
            <a:noAutofit/>
          </a:bodyPr>
          <a:lstStyle>
            <a:lvl1pPr algn="l" defTabSz="891540" rtl="0" eaLnBrk="1" latinLnBrk="0" hangingPunct="1">
              <a:lnSpc>
                <a:spcPct val="90000"/>
              </a:lnSpc>
              <a:spcBef>
                <a:spcPct val="0"/>
              </a:spcBef>
              <a:buNone/>
              <a:defRPr sz="3120" kern="1200">
                <a:solidFill>
                  <a:schemeClr val="tx1"/>
                </a:solidFill>
                <a:latin typeface="+mj-lt"/>
                <a:ea typeface="+mj-ea"/>
                <a:cs typeface="+mj-cs"/>
              </a:defRPr>
            </a:lvl1pPr>
          </a:lstStyle>
          <a:p>
            <a:r>
              <a:rPr lang="fr-FR" sz="2800" b="1" i="1" dirty="0" smtClean="0">
                <a:solidFill>
                  <a:schemeClr val="bg2">
                    <a:lumMod val="75000"/>
                  </a:schemeClr>
                </a:solidFill>
                <a:latin typeface="Candara" panose="020E0502030303020204" pitchFamily="34" charset="0"/>
              </a:rPr>
              <a:t>Our </a:t>
            </a:r>
            <a:r>
              <a:rPr lang="fr-FR" sz="2800" b="1" i="1" dirty="0" err="1" smtClean="0">
                <a:solidFill>
                  <a:schemeClr val="bg2">
                    <a:lumMod val="75000"/>
                  </a:schemeClr>
                </a:solidFill>
                <a:latin typeface="Candara" panose="020E0502030303020204" pitchFamily="34" charset="0"/>
              </a:rPr>
              <a:t>Oil</a:t>
            </a:r>
            <a:r>
              <a:rPr lang="fr-FR" sz="2800" b="1" i="1" dirty="0" smtClean="0">
                <a:solidFill>
                  <a:schemeClr val="bg2">
                    <a:lumMod val="75000"/>
                  </a:schemeClr>
                </a:solidFill>
                <a:latin typeface="Candara" panose="020E0502030303020204" pitchFamily="34" charset="0"/>
              </a:rPr>
              <a:t> Mill</a:t>
            </a:r>
            <a:endParaRPr lang="en-US" sz="2800" b="1" i="1" dirty="0">
              <a:solidFill>
                <a:schemeClr val="bg2">
                  <a:lumMod val="75000"/>
                </a:schemeClr>
              </a:solidFill>
              <a:latin typeface="Candara" panose="020E0502030303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433" y="927279"/>
            <a:ext cx="5985011" cy="5628067"/>
          </a:xfrm>
          <a:prstGeom prst="rect">
            <a:avLst/>
          </a:prstGeom>
        </p:spPr>
      </p:pic>
      <p:sp>
        <p:nvSpPr>
          <p:cNvPr id="13" name="Text Placeholder 3"/>
          <p:cNvSpPr txBox="1">
            <a:spLocks/>
          </p:cNvSpPr>
          <p:nvPr/>
        </p:nvSpPr>
        <p:spPr>
          <a:xfrm>
            <a:off x="-1" y="1350819"/>
            <a:ext cx="5763491" cy="381158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8606" indent="-278606">
              <a:buFont typeface="Wingdings" panose="05000000000000000000" pitchFamily="2" charset="2"/>
              <a:buChar char="v"/>
            </a:pPr>
            <a:endParaRPr lang="fr-FR" sz="1800" b="1" dirty="0" smtClean="0">
              <a:solidFill>
                <a:schemeClr val="accent5"/>
              </a:solidFill>
            </a:endParaRPr>
          </a:p>
          <a:p>
            <a:pPr marL="278606" indent="-278606">
              <a:buFont typeface="Wingdings" panose="05000000000000000000" pitchFamily="2" charset="2"/>
              <a:buChar char="v"/>
            </a:pPr>
            <a:endParaRPr lang="fr-FR" sz="1800" b="1" dirty="0" smtClean="0">
              <a:solidFill>
                <a:schemeClr val="accent5"/>
              </a:solidFill>
            </a:endParaRPr>
          </a:p>
          <a:p>
            <a:pPr marL="278606" indent="-278606">
              <a:buFont typeface="Wingdings" panose="05000000000000000000" pitchFamily="2" charset="2"/>
              <a:buChar char="v"/>
            </a:pPr>
            <a:r>
              <a:rPr lang="fr-FR" sz="1800" b="1" dirty="0" err="1" smtClean="0">
                <a:solidFill>
                  <a:schemeClr val="accent3">
                    <a:lumMod val="75000"/>
                  </a:schemeClr>
                </a:solidFill>
              </a:rPr>
              <a:t>With</a:t>
            </a:r>
            <a:r>
              <a:rPr lang="fr-FR" sz="1800" b="1" dirty="0" smtClean="0">
                <a:solidFill>
                  <a:schemeClr val="accent3">
                    <a:lumMod val="75000"/>
                  </a:schemeClr>
                </a:solidFill>
              </a:rPr>
              <a:t> modern state of the art </a:t>
            </a:r>
            <a:r>
              <a:rPr lang="fr-FR" sz="1800" b="1" dirty="0" err="1" smtClean="0">
                <a:solidFill>
                  <a:schemeClr val="accent3">
                    <a:lumMod val="75000"/>
                  </a:schemeClr>
                </a:solidFill>
              </a:rPr>
              <a:t>equipment</a:t>
            </a:r>
            <a:r>
              <a:rPr lang="fr-FR" sz="1800" b="1" dirty="0" smtClean="0">
                <a:solidFill>
                  <a:schemeClr val="accent3">
                    <a:lumMod val="75000"/>
                  </a:schemeClr>
                </a:solidFill>
              </a:rPr>
              <a:t>.</a:t>
            </a:r>
          </a:p>
          <a:p>
            <a:pPr marL="278606" indent="-278606">
              <a:buFont typeface="Wingdings" panose="05000000000000000000" pitchFamily="2" charset="2"/>
              <a:buChar char="v"/>
            </a:pPr>
            <a:r>
              <a:rPr lang="fr-FR" sz="1800" b="1" dirty="0" smtClean="0">
                <a:solidFill>
                  <a:schemeClr val="accent3">
                    <a:lumMod val="75000"/>
                  </a:schemeClr>
                </a:solidFill>
              </a:rPr>
              <a:t>Capable of </a:t>
            </a:r>
            <a:r>
              <a:rPr lang="fr-FR" sz="1800" b="1" dirty="0" err="1" smtClean="0">
                <a:solidFill>
                  <a:schemeClr val="accent3">
                    <a:lumMod val="75000"/>
                  </a:schemeClr>
                </a:solidFill>
              </a:rPr>
              <a:t>processing</a:t>
            </a:r>
            <a:r>
              <a:rPr lang="fr-FR" sz="1800" b="1" dirty="0" smtClean="0">
                <a:solidFill>
                  <a:schemeClr val="accent3">
                    <a:lumMod val="75000"/>
                  </a:schemeClr>
                </a:solidFill>
              </a:rPr>
              <a:t> about 300 </a:t>
            </a:r>
            <a:r>
              <a:rPr lang="fr-FR" sz="1800" b="1" dirty="0" err="1" smtClean="0">
                <a:solidFill>
                  <a:schemeClr val="accent3">
                    <a:lumMod val="75000"/>
                  </a:schemeClr>
                </a:solidFill>
              </a:rPr>
              <a:t>metric</a:t>
            </a:r>
            <a:r>
              <a:rPr lang="fr-FR" sz="1800" b="1" dirty="0" smtClean="0">
                <a:solidFill>
                  <a:schemeClr val="accent3">
                    <a:lumMod val="75000"/>
                  </a:schemeClr>
                </a:solidFill>
              </a:rPr>
              <a:t> tonnes of shea </a:t>
            </a:r>
            <a:r>
              <a:rPr lang="fr-FR" sz="1800" b="1" dirty="0" err="1" smtClean="0">
                <a:solidFill>
                  <a:schemeClr val="accent3">
                    <a:lumMod val="75000"/>
                  </a:schemeClr>
                </a:solidFill>
              </a:rPr>
              <a:t>nuts</a:t>
            </a:r>
            <a:r>
              <a:rPr lang="fr-FR" sz="1800" b="1" dirty="0" smtClean="0">
                <a:solidFill>
                  <a:schemeClr val="accent3">
                    <a:lumMod val="75000"/>
                  </a:schemeClr>
                </a:solidFill>
              </a:rPr>
              <a:t> per </a:t>
            </a:r>
            <a:r>
              <a:rPr lang="fr-FR" sz="1800" b="1" dirty="0" err="1" smtClean="0">
                <a:solidFill>
                  <a:schemeClr val="accent3">
                    <a:lumMod val="75000"/>
                  </a:schemeClr>
                </a:solidFill>
              </a:rPr>
              <a:t>day</a:t>
            </a:r>
            <a:r>
              <a:rPr lang="fr-FR" sz="1800" b="1" dirty="0" smtClean="0">
                <a:solidFill>
                  <a:schemeClr val="accent3">
                    <a:lumMod val="75000"/>
                  </a:schemeClr>
                </a:solidFill>
              </a:rPr>
              <a:t>.</a:t>
            </a:r>
          </a:p>
          <a:p>
            <a:pPr marL="278606" indent="-278606">
              <a:buFont typeface="Wingdings" panose="05000000000000000000" pitchFamily="2" charset="2"/>
              <a:buChar char="v"/>
            </a:pPr>
            <a:r>
              <a:rPr lang="fr-FR" sz="1800" b="1" dirty="0" err="1" smtClean="0">
                <a:solidFill>
                  <a:schemeClr val="accent3">
                    <a:lumMod val="75000"/>
                  </a:schemeClr>
                </a:solidFill>
              </a:rPr>
              <a:t>Manned</a:t>
            </a:r>
            <a:r>
              <a:rPr lang="fr-FR" sz="1800" b="1" dirty="0" smtClean="0">
                <a:solidFill>
                  <a:schemeClr val="accent3">
                    <a:lumMod val="75000"/>
                  </a:schemeClr>
                </a:solidFill>
              </a:rPr>
              <a:t> by </a:t>
            </a:r>
            <a:r>
              <a:rPr lang="fr-FR" sz="1800" b="1" dirty="0" err="1" smtClean="0">
                <a:solidFill>
                  <a:schemeClr val="accent3">
                    <a:lumMod val="75000"/>
                  </a:schemeClr>
                </a:solidFill>
              </a:rPr>
              <a:t>well</a:t>
            </a:r>
            <a:r>
              <a:rPr lang="fr-FR" sz="1800" b="1" dirty="0" smtClean="0">
                <a:solidFill>
                  <a:schemeClr val="accent3">
                    <a:lumMod val="75000"/>
                  </a:schemeClr>
                </a:solidFill>
              </a:rPr>
              <a:t> </a:t>
            </a:r>
            <a:r>
              <a:rPr lang="fr-FR" sz="1800" b="1" dirty="0" err="1" smtClean="0">
                <a:solidFill>
                  <a:schemeClr val="accent3">
                    <a:lumMod val="75000"/>
                  </a:schemeClr>
                </a:solidFill>
              </a:rPr>
              <a:t>trained</a:t>
            </a:r>
            <a:r>
              <a:rPr lang="fr-FR" sz="1800" b="1" dirty="0" smtClean="0">
                <a:solidFill>
                  <a:schemeClr val="accent3">
                    <a:lumMod val="75000"/>
                  </a:schemeClr>
                </a:solidFill>
              </a:rPr>
              <a:t>, </a:t>
            </a:r>
            <a:r>
              <a:rPr lang="fr-FR" sz="1800" b="1" dirty="0" err="1" smtClean="0">
                <a:solidFill>
                  <a:schemeClr val="accent3">
                    <a:lumMod val="75000"/>
                  </a:schemeClr>
                </a:solidFill>
              </a:rPr>
              <a:t>dedicated</a:t>
            </a:r>
            <a:r>
              <a:rPr lang="fr-FR" sz="1800" b="1" dirty="0" smtClean="0">
                <a:solidFill>
                  <a:schemeClr val="accent3">
                    <a:lumMod val="75000"/>
                  </a:schemeClr>
                </a:solidFill>
              </a:rPr>
              <a:t> and </a:t>
            </a:r>
            <a:r>
              <a:rPr lang="fr-FR" sz="1800" b="1" dirty="0" err="1" smtClean="0">
                <a:solidFill>
                  <a:schemeClr val="accent3">
                    <a:lumMod val="75000"/>
                  </a:schemeClr>
                </a:solidFill>
              </a:rPr>
              <a:t>motivated</a:t>
            </a:r>
            <a:r>
              <a:rPr lang="fr-FR" sz="1800" b="1" dirty="0" smtClean="0">
                <a:solidFill>
                  <a:schemeClr val="accent3">
                    <a:lumMod val="75000"/>
                  </a:schemeClr>
                </a:solidFill>
              </a:rPr>
              <a:t> personnel.</a:t>
            </a:r>
          </a:p>
          <a:p>
            <a:pPr marL="278606" indent="-278606">
              <a:buFont typeface="Wingdings" panose="05000000000000000000" pitchFamily="2" charset="2"/>
              <a:buChar char="v"/>
            </a:pPr>
            <a:endParaRPr lang="en-US" sz="1800" b="1" dirty="0">
              <a:solidFill>
                <a:schemeClr val="accent3">
                  <a:lumMod val="75000"/>
                </a:schemeClr>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805623357"/>
              </p:ext>
            </p:extLst>
          </p:nvPr>
        </p:nvGraphicFramePr>
        <p:xfrm>
          <a:off x="113787" y="5497287"/>
          <a:ext cx="1086204" cy="1312496"/>
        </p:xfrm>
        <a:graphic>
          <a:graphicData uri="http://schemas.openxmlformats.org/presentationml/2006/ole">
            <mc:AlternateContent xmlns:mc="http://schemas.openxmlformats.org/markup-compatibility/2006">
              <mc:Choice xmlns:v="urn:schemas-microsoft-com:vml" Requires="v">
                <p:oleObj spid="_x0000_s12292" r:id="rId4" imgW="2238687" imgH="2790476" progId="">
                  <p:embed/>
                </p:oleObj>
              </mc:Choice>
              <mc:Fallback>
                <p:oleObj r:id="rId4" imgW="2238687" imgH="279047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87" y="5497287"/>
                        <a:ext cx="1086204" cy="1312496"/>
                      </a:xfrm>
                      <a:prstGeom prst="rect">
                        <a:avLst/>
                      </a:prstGeom>
                      <a:noFill/>
                    </p:spPr>
                  </p:pic>
                </p:oleObj>
              </mc:Fallback>
            </mc:AlternateContent>
          </a:graphicData>
        </a:graphic>
      </p:graphicFrame>
    </p:spTree>
    <p:extLst>
      <p:ext uri="{BB962C8B-B14F-4D97-AF65-F5344CB8AC3E}">
        <p14:creationId xmlns:p14="http://schemas.microsoft.com/office/powerpoint/2010/main" val="203074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57578" y="270456"/>
            <a:ext cx="10084158" cy="154546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solidFill>
                  <a:schemeClr val="accent3">
                    <a:lumMod val="75000"/>
                  </a:schemeClr>
                </a:solidFill>
                <a:effectLst>
                  <a:outerShdw blurRad="38100" dist="38100" dir="2700000" algn="tl">
                    <a:srgbClr val="000000">
                      <a:alpha val="43137"/>
                    </a:srgbClr>
                  </a:outerShdw>
                </a:effectLst>
                <a:latin typeface="+mn-lt"/>
                <a:cs typeface="Candara"/>
              </a:rPr>
              <a:t>OUR plant</a:t>
            </a:r>
          </a:p>
          <a:p>
            <a:endParaRPr lang="en-US" sz="3600" b="1" dirty="0">
              <a:effectLst>
                <a:outerShdw blurRad="38100" dist="38100" dir="2700000" algn="tl">
                  <a:srgbClr val="000000">
                    <a:alpha val="43137"/>
                  </a:srgbClr>
                </a:outerShdw>
              </a:effectLst>
              <a:latin typeface="Bookman Old Style" panose="02050604050505020204" pitchFamily="18" charset="0"/>
              <a:cs typeface="Candara"/>
            </a:endParaRPr>
          </a:p>
        </p:txBody>
      </p:sp>
      <p:sp>
        <p:nvSpPr>
          <p:cNvPr id="11" name="Title 1"/>
          <p:cNvSpPr txBox="1">
            <a:spLocks/>
          </p:cNvSpPr>
          <p:nvPr/>
        </p:nvSpPr>
        <p:spPr>
          <a:xfrm>
            <a:off x="257578" y="1373431"/>
            <a:ext cx="9942490" cy="494224"/>
          </a:xfrm>
          <a:prstGeom prst="rect">
            <a:avLst/>
          </a:prstGeom>
        </p:spPr>
        <p:txBody>
          <a:bodyPr vert="horz" lIns="91440" tIns="45720" rIns="91440" bIns="45720" rtlCol="0" anchor="b">
            <a:noAutofit/>
          </a:bodyPr>
          <a:lstStyle>
            <a:lvl1pPr algn="l" defTabSz="891540" rtl="0" eaLnBrk="1" latinLnBrk="0" hangingPunct="1">
              <a:lnSpc>
                <a:spcPct val="90000"/>
              </a:lnSpc>
              <a:spcBef>
                <a:spcPct val="0"/>
              </a:spcBef>
              <a:buNone/>
              <a:defRPr sz="3120" kern="1200">
                <a:solidFill>
                  <a:schemeClr val="tx1"/>
                </a:solidFill>
                <a:latin typeface="+mj-lt"/>
                <a:ea typeface="+mj-ea"/>
                <a:cs typeface="+mj-cs"/>
              </a:defRPr>
            </a:lvl1pPr>
          </a:lstStyle>
          <a:p>
            <a:r>
              <a:rPr lang="fr-FR" sz="2800" b="1" i="1" dirty="0" smtClean="0">
                <a:solidFill>
                  <a:schemeClr val="bg2">
                    <a:lumMod val="75000"/>
                  </a:schemeClr>
                </a:solidFill>
                <a:latin typeface="Candara" panose="020E0502030303020204" pitchFamily="34" charset="0"/>
              </a:rPr>
              <a:t>Our </a:t>
            </a:r>
            <a:r>
              <a:rPr lang="fr-FR" sz="2800" b="1" i="1" dirty="0" err="1" smtClean="0">
                <a:solidFill>
                  <a:schemeClr val="bg2">
                    <a:lumMod val="75000"/>
                  </a:schemeClr>
                </a:solidFill>
                <a:latin typeface="Candara" panose="020E0502030303020204" pitchFamily="34" charset="0"/>
              </a:rPr>
              <a:t>solvent</a:t>
            </a:r>
            <a:r>
              <a:rPr lang="fr-FR" sz="2800" b="1" i="1" dirty="0" smtClean="0">
                <a:solidFill>
                  <a:schemeClr val="bg2">
                    <a:lumMod val="75000"/>
                  </a:schemeClr>
                </a:solidFill>
                <a:latin typeface="Candara" panose="020E0502030303020204" pitchFamily="34" charset="0"/>
              </a:rPr>
              <a:t> extraction plant</a:t>
            </a:r>
            <a:endParaRPr lang="en-US" sz="2800" b="1" i="1" dirty="0">
              <a:solidFill>
                <a:schemeClr val="bg2">
                  <a:lumMod val="75000"/>
                </a:schemeClr>
              </a:solidFill>
              <a:latin typeface="Candara" panose="020E0502030303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938" y="798490"/>
            <a:ext cx="6391346" cy="5177307"/>
          </a:xfrm>
          <a:prstGeom prst="rect">
            <a:avLst/>
          </a:prstGeom>
        </p:spPr>
      </p:pic>
      <p:sp>
        <p:nvSpPr>
          <p:cNvPr id="7" name="Text Placeholder 3"/>
          <p:cNvSpPr txBox="1">
            <a:spLocks/>
          </p:cNvSpPr>
          <p:nvPr/>
        </p:nvSpPr>
        <p:spPr>
          <a:xfrm>
            <a:off x="0" y="1620543"/>
            <a:ext cx="5663208" cy="381158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8606" indent="-278606">
              <a:buFont typeface="Wingdings" panose="05000000000000000000" pitchFamily="2" charset="2"/>
              <a:buChar char="v"/>
            </a:pPr>
            <a:endParaRPr lang="fr-FR" sz="1800" b="1" dirty="0" smtClean="0">
              <a:solidFill>
                <a:schemeClr val="accent5"/>
              </a:solidFill>
            </a:endParaRPr>
          </a:p>
          <a:p>
            <a:pPr marL="278606" indent="-278606">
              <a:buFont typeface="Wingdings" panose="05000000000000000000" pitchFamily="2" charset="2"/>
              <a:buChar char="v"/>
            </a:pPr>
            <a:endParaRPr lang="fr-FR" sz="1800" b="1" dirty="0" smtClean="0">
              <a:solidFill>
                <a:schemeClr val="accent5"/>
              </a:solidFill>
            </a:endParaRPr>
          </a:p>
          <a:p>
            <a:pPr marL="278606" indent="-278606">
              <a:buFont typeface="Wingdings" panose="05000000000000000000" pitchFamily="2" charset="2"/>
              <a:buChar char="v"/>
            </a:pPr>
            <a:r>
              <a:rPr lang="fr-FR" sz="1800" b="1" dirty="0" smtClean="0">
                <a:solidFill>
                  <a:schemeClr val="accent2">
                    <a:lumMod val="50000"/>
                  </a:schemeClr>
                </a:solidFill>
              </a:rPr>
              <a:t>Modern state of the art </a:t>
            </a:r>
            <a:r>
              <a:rPr lang="fr-FR" sz="1800" b="1" dirty="0" err="1" smtClean="0">
                <a:solidFill>
                  <a:schemeClr val="accent2">
                    <a:lumMod val="50000"/>
                  </a:schemeClr>
                </a:solidFill>
              </a:rPr>
              <a:t>equipment</a:t>
            </a:r>
            <a:r>
              <a:rPr lang="fr-FR" sz="1800" b="1" dirty="0" smtClean="0">
                <a:solidFill>
                  <a:schemeClr val="accent2">
                    <a:lumMod val="50000"/>
                  </a:schemeClr>
                </a:solidFill>
              </a:rPr>
              <a:t>.</a:t>
            </a:r>
          </a:p>
          <a:p>
            <a:pPr marL="278606" indent="-278606">
              <a:buFont typeface="Wingdings" panose="05000000000000000000" pitchFamily="2" charset="2"/>
              <a:buChar char="v"/>
            </a:pPr>
            <a:r>
              <a:rPr lang="fr-FR" sz="1800" b="1" dirty="0" smtClean="0">
                <a:solidFill>
                  <a:schemeClr val="accent2">
                    <a:lumMod val="50000"/>
                  </a:schemeClr>
                </a:solidFill>
              </a:rPr>
              <a:t>Uses </a:t>
            </a:r>
            <a:r>
              <a:rPr lang="fr-FR" sz="1800" b="1" dirty="0" err="1" smtClean="0">
                <a:solidFill>
                  <a:schemeClr val="accent2">
                    <a:lumMod val="50000"/>
                  </a:schemeClr>
                </a:solidFill>
              </a:rPr>
              <a:t>food</a:t>
            </a:r>
            <a:r>
              <a:rPr lang="fr-FR" sz="1800" b="1" dirty="0" smtClean="0">
                <a:solidFill>
                  <a:schemeClr val="accent2">
                    <a:lumMod val="50000"/>
                  </a:schemeClr>
                </a:solidFill>
              </a:rPr>
              <a:t> grade Hexane to </a:t>
            </a:r>
            <a:r>
              <a:rPr lang="fr-FR" sz="1800" b="1" dirty="0" err="1" smtClean="0">
                <a:solidFill>
                  <a:schemeClr val="accent2">
                    <a:lumMod val="50000"/>
                  </a:schemeClr>
                </a:solidFill>
              </a:rPr>
              <a:t>extract</a:t>
            </a:r>
            <a:r>
              <a:rPr lang="fr-FR" sz="1800" b="1" dirty="0" smtClean="0">
                <a:solidFill>
                  <a:schemeClr val="accent2">
                    <a:lumMod val="50000"/>
                  </a:schemeClr>
                </a:solidFill>
              </a:rPr>
              <a:t> shea </a:t>
            </a:r>
            <a:r>
              <a:rPr lang="fr-FR" sz="1800" b="1" dirty="0" err="1" smtClean="0">
                <a:solidFill>
                  <a:schemeClr val="accent2">
                    <a:lumMod val="50000"/>
                  </a:schemeClr>
                </a:solidFill>
              </a:rPr>
              <a:t>oil</a:t>
            </a:r>
            <a:r>
              <a:rPr lang="fr-FR" sz="1800" b="1" dirty="0" smtClean="0">
                <a:solidFill>
                  <a:schemeClr val="accent2">
                    <a:lumMod val="50000"/>
                  </a:schemeClr>
                </a:solidFill>
              </a:rPr>
              <a:t> </a:t>
            </a:r>
            <a:r>
              <a:rPr lang="fr-FR" sz="1800" b="1" dirty="0" err="1" smtClean="0">
                <a:solidFill>
                  <a:schemeClr val="accent2">
                    <a:lumMod val="50000"/>
                  </a:schemeClr>
                </a:solidFill>
              </a:rPr>
              <a:t>from</a:t>
            </a:r>
            <a:r>
              <a:rPr lang="fr-FR" sz="1800" b="1" dirty="0" smtClean="0">
                <a:solidFill>
                  <a:schemeClr val="accent2">
                    <a:lumMod val="50000"/>
                  </a:schemeClr>
                </a:solidFill>
              </a:rPr>
              <a:t> </a:t>
            </a:r>
            <a:r>
              <a:rPr lang="fr-FR" sz="1800" b="1" dirty="0" err="1" smtClean="0">
                <a:solidFill>
                  <a:schemeClr val="accent2">
                    <a:lumMod val="50000"/>
                  </a:schemeClr>
                </a:solidFill>
              </a:rPr>
              <a:t>pressed</a:t>
            </a:r>
            <a:r>
              <a:rPr lang="fr-FR" sz="1800" b="1" dirty="0" smtClean="0">
                <a:solidFill>
                  <a:schemeClr val="accent2">
                    <a:lumMod val="50000"/>
                  </a:schemeClr>
                </a:solidFill>
              </a:rPr>
              <a:t> shea cake.</a:t>
            </a:r>
          </a:p>
          <a:p>
            <a:pPr marL="278606" indent="-278606">
              <a:buFont typeface="Wingdings" panose="05000000000000000000" pitchFamily="2" charset="2"/>
              <a:buChar char="v"/>
            </a:pPr>
            <a:endParaRPr lang="en-US" sz="1800" b="1" dirty="0">
              <a:solidFill>
                <a:schemeClr val="accent5"/>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068585126"/>
              </p:ext>
            </p:extLst>
          </p:nvPr>
        </p:nvGraphicFramePr>
        <p:xfrm>
          <a:off x="126666" y="5469722"/>
          <a:ext cx="1086204" cy="1312496"/>
        </p:xfrm>
        <a:graphic>
          <a:graphicData uri="http://schemas.openxmlformats.org/presentationml/2006/ole">
            <mc:AlternateContent xmlns:mc="http://schemas.openxmlformats.org/markup-compatibility/2006">
              <mc:Choice xmlns:v="urn:schemas-microsoft-com:vml" Requires="v">
                <p:oleObj spid="_x0000_s13316" r:id="rId4" imgW="2238687" imgH="2790476" progId="">
                  <p:embed/>
                </p:oleObj>
              </mc:Choice>
              <mc:Fallback>
                <p:oleObj r:id="rId4" imgW="2238687" imgH="279047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66" y="5469722"/>
                        <a:ext cx="1086204" cy="1312496"/>
                      </a:xfrm>
                      <a:prstGeom prst="rect">
                        <a:avLst/>
                      </a:prstGeom>
                      <a:noFill/>
                    </p:spPr>
                  </p:pic>
                </p:oleObj>
              </mc:Fallback>
            </mc:AlternateContent>
          </a:graphicData>
        </a:graphic>
      </p:graphicFrame>
    </p:spTree>
    <p:extLst>
      <p:ext uri="{BB962C8B-B14F-4D97-AF65-F5344CB8AC3E}">
        <p14:creationId xmlns:p14="http://schemas.microsoft.com/office/powerpoint/2010/main" val="3457795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3119" y="270456"/>
            <a:ext cx="10084158" cy="154546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solidFill>
                  <a:schemeClr val="accent2">
                    <a:lumMod val="50000"/>
                  </a:schemeClr>
                </a:solidFill>
                <a:effectLst>
                  <a:outerShdw blurRad="38100" dist="38100" dir="2700000" algn="tl">
                    <a:srgbClr val="000000">
                      <a:alpha val="43137"/>
                    </a:srgbClr>
                  </a:outerShdw>
                </a:effectLst>
                <a:latin typeface="+mn-lt"/>
                <a:cs typeface="Candara"/>
              </a:rPr>
              <a:t>OUR plant</a:t>
            </a:r>
          </a:p>
          <a:p>
            <a:endParaRPr lang="en-US" sz="3600" b="1" dirty="0">
              <a:effectLst>
                <a:outerShdw blurRad="38100" dist="38100" dir="2700000" algn="tl">
                  <a:srgbClr val="000000">
                    <a:alpha val="43137"/>
                  </a:srgbClr>
                </a:outerShdw>
              </a:effectLst>
              <a:latin typeface="Bookman Old Style" panose="02050604050505020204" pitchFamily="18" charset="0"/>
              <a:cs typeface="Candara"/>
            </a:endParaRPr>
          </a:p>
        </p:txBody>
      </p:sp>
      <p:sp>
        <p:nvSpPr>
          <p:cNvPr id="11" name="Title 1"/>
          <p:cNvSpPr txBox="1">
            <a:spLocks/>
          </p:cNvSpPr>
          <p:nvPr/>
        </p:nvSpPr>
        <p:spPr>
          <a:xfrm>
            <a:off x="257578" y="1373431"/>
            <a:ext cx="9942490" cy="494224"/>
          </a:xfrm>
          <a:prstGeom prst="rect">
            <a:avLst/>
          </a:prstGeom>
        </p:spPr>
        <p:txBody>
          <a:bodyPr vert="horz" lIns="91440" tIns="45720" rIns="91440" bIns="45720" rtlCol="0" anchor="b">
            <a:noAutofit/>
          </a:bodyPr>
          <a:lstStyle>
            <a:lvl1pPr algn="l" defTabSz="891540" rtl="0" eaLnBrk="1" latinLnBrk="0" hangingPunct="1">
              <a:lnSpc>
                <a:spcPct val="90000"/>
              </a:lnSpc>
              <a:spcBef>
                <a:spcPct val="0"/>
              </a:spcBef>
              <a:buNone/>
              <a:defRPr sz="3120" kern="1200">
                <a:solidFill>
                  <a:schemeClr val="tx1"/>
                </a:solidFill>
                <a:latin typeface="+mj-lt"/>
                <a:ea typeface="+mj-ea"/>
                <a:cs typeface="+mj-cs"/>
              </a:defRPr>
            </a:lvl1pPr>
          </a:lstStyle>
          <a:p>
            <a:r>
              <a:rPr lang="fr-FR" sz="2800" b="1" i="1" dirty="0" err="1" smtClean="0">
                <a:solidFill>
                  <a:schemeClr val="bg2">
                    <a:lumMod val="75000"/>
                  </a:schemeClr>
                </a:solidFill>
                <a:latin typeface="Candara" panose="020E0502030303020204" pitchFamily="34" charset="0"/>
              </a:rPr>
              <a:t>Crude</a:t>
            </a:r>
            <a:r>
              <a:rPr lang="fr-FR" sz="2800" b="1" i="1" dirty="0" smtClean="0">
                <a:solidFill>
                  <a:schemeClr val="bg2">
                    <a:lumMod val="75000"/>
                  </a:schemeClr>
                </a:solidFill>
                <a:latin typeface="Candara" panose="020E0502030303020204" pitchFamily="34" charset="0"/>
              </a:rPr>
              <a:t> Butter </a:t>
            </a:r>
            <a:r>
              <a:rPr lang="fr-FR" sz="2800" b="1" i="1" dirty="0" err="1" smtClean="0">
                <a:solidFill>
                  <a:schemeClr val="bg2">
                    <a:lumMod val="75000"/>
                  </a:schemeClr>
                </a:solidFill>
                <a:latin typeface="Candara" panose="020E0502030303020204" pitchFamily="34" charset="0"/>
              </a:rPr>
              <a:t>storage</a:t>
            </a:r>
            <a:r>
              <a:rPr lang="fr-FR" sz="2800" b="1" i="1" dirty="0" smtClean="0">
                <a:solidFill>
                  <a:schemeClr val="bg2">
                    <a:lumMod val="75000"/>
                  </a:schemeClr>
                </a:solidFill>
                <a:latin typeface="Candara" panose="020E0502030303020204" pitchFamily="34" charset="0"/>
              </a:rPr>
              <a:t> tanks</a:t>
            </a:r>
            <a:endParaRPr lang="en-US" sz="2800" b="1" i="1" dirty="0">
              <a:solidFill>
                <a:schemeClr val="bg2">
                  <a:lumMod val="75000"/>
                </a:schemeClr>
              </a:solidFill>
              <a:latin typeface="Candara" panose="020E0502030303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336" y="270456"/>
            <a:ext cx="5962380" cy="6362164"/>
          </a:xfrm>
          <a:prstGeom prst="rect">
            <a:avLst/>
          </a:prstGeom>
        </p:spPr>
      </p:pic>
      <p:sp>
        <p:nvSpPr>
          <p:cNvPr id="10" name="Text Placeholder 3"/>
          <p:cNvSpPr txBox="1">
            <a:spLocks/>
          </p:cNvSpPr>
          <p:nvPr/>
        </p:nvSpPr>
        <p:spPr>
          <a:xfrm>
            <a:off x="257578" y="1194160"/>
            <a:ext cx="5151549" cy="4846032"/>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fr-FR" sz="1800" b="1" dirty="0" smtClean="0"/>
          </a:p>
          <a:p>
            <a:pPr marL="278606" indent="-278606">
              <a:buFont typeface="Wingdings" panose="05000000000000000000" pitchFamily="2" charset="2"/>
              <a:buChar char="v"/>
            </a:pPr>
            <a:endParaRPr lang="fr-FR" sz="1800" b="1" dirty="0" smtClean="0"/>
          </a:p>
          <a:p>
            <a:pPr marL="278606" indent="-278606">
              <a:buFont typeface="Wingdings" panose="05000000000000000000" pitchFamily="2" charset="2"/>
              <a:buChar char="v"/>
            </a:pPr>
            <a:r>
              <a:rPr lang="fr-FR" sz="1800" b="1" dirty="0" smtClean="0"/>
              <a:t>Capable of </a:t>
            </a:r>
            <a:r>
              <a:rPr lang="fr-FR" sz="1800" b="1" dirty="0" err="1" smtClean="0"/>
              <a:t>storing</a:t>
            </a:r>
            <a:r>
              <a:rPr lang="fr-FR" sz="1800" b="1" dirty="0" smtClean="0"/>
              <a:t> over 1,000 </a:t>
            </a:r>
            <a:r>
              <a:rPr lang="fr-FR" sz="1800" b="1" dirty="0" err="1" smtClean="0"/>
              <a:t>metric</a:t>
            </a:r>
            <a:r>
              <a:rPr lang="fr-FR" sz="1800" b="1" dirty="0" smtClean="0"/>
              <a:t> tonnes of </a:t>
            </a:r>
            <a:r>
              <a:rPr lang="fr-FR" sz="1800" b="1" dirty="0" err="1" smtClean="0"/>
              <a:t>crude</a:t>
            </a:r>
            <a:r>
              <a:rPr lang="fr-FR" sz="1800" b="1" dirty="0" smtClean="0"/>
              <a:t> shea butter.</a:t>
            </a:r>
          </a:p>
          <a:p>
            <a:pPr marL="278606" indent="-278606">
              <a:buFont typeface="Wingdings" panose="05000000000000000000" pitchFamily="2" charset="2"/>
              <a:buChar char="v"/>
            </a:pPr>
            <a:endParaRPr lang="fr-FR" sz="1800" b="1" dirty="0" smtClean="0"/>
          </a:p>
          <a:p>
            <a:pPr marL="278606" indent="-278606">
              <a:buFont typeface="Wingdings" panose="05000000000000000000" pitchFamily="2" charset="2"/>
              <a:buChar char="v"/>
            </a:pPr>
            <a:r>
              <a:rPr lang="fr-FR" sz="1800" b="1" dirty="0" smtClean="0"/>
              <a:t>In-</a:t>
            </a:r>
            <a:r>
              <a:rPr lang="fr-FR" sz="1800" b="1" dirty="0" err="1" smtClean="0"/>
              <a:t>Built</a:t>
            </a:r>
            <a:r>
              <a:rPr lang="fr-FR" sz="1800" b="1" dirty="0" smtClean="0"/>
              <a:t> hot water/</a:t>
            </a:r>
            <a:r>
              <a:rPr lang="fr-FR" sz="1800" b="1" dirty="0" err="1" smtClean="0"/>
              <a:t>steam</a:t>
            </a:r>
            <a:r>
              <a:rPr lang="fr-FR" sz="1800" b="1" dirty="0" smtClean="0"/>
              <a:t> </a:t>
            </a:r>
            <a:r>
              <a:rPr lang="fr-FR" sz="1800" b="1" dirty="0" err="1" smtClean="0"/>
              <a:t>heating</a:t>
            </a:r>
            <a:r>
              <a:rPr lang="fr-FR" sz="1800" b="1" dirty="0" smtClean="0"/>
              <a:t> </a:t>
            </a:r>
            <a:r>
              <a:rPr lang="fr-FR" sz="1800" b="1" dirty="0" err="1" smtClean="0"/>
              <a:t>coils</a:t>
            </a:r>
            <a:r>
              <a:rPr lang="fr-FR" sz="1800" b="1" dirty="0" smtClean="0"/>
              <a:t> for </a:t>
            </a:r>
            <a:r>
              <a:rPr lang="fr-FR" sz="1800" b="1" dirty="0" err="1" smtClean="0"/>
              <a:t>maintaining</a:t>
            </a:r>
            <a:r>
              <a:rPr lang="fr-FR" sz="1800" b="1" dirty="0" smtClean="0"/>
              <a:t> the right </a:t>
            </a:r>
            <a:r>
              <a:rPr lang="fr-FR" sz="1800" b="1" dirty="0" err="1" smtClean="0"/>
              <a:t>temperatures</a:t>
            </a:r>
            <a:r>
              <a:rPr lang="fr-FR" sz="1800" b="1" dirty="0" smtClean="0"/>
              <a:t> for </a:t>
            </a:r>
            <a:r>
              <a:rPr lang="fr-FR" sz="1800" b="1" dirty="0" err="1" smtClean="0"/>
              <a:t>storage</a:t>
            </a:r>
            <a:r>
              <a:rPr lang="fr-FR" sz="1800" b="1" dirty="0" smtClean="0"/>
              <a:t> and </a:t>
            </a:r>
            <a:r>
              <a:rPr lang="fr-FR" sz="1800" b="1" dirty="0" err="1" smtClean="0"/>
              <a:t>dispatch</a:t>
            </a:r>
            <a:r>
              <a:rPr lang="fr-FR" sz="1800" b="1" dirty="0" smtClean="0"/>
              <a:t>.</a:t>
            </a:r>
          </a:p>
          <a:p>
            <a:pPr marL="278606" indent="-278606">
              <a:buFont typeface="Wingdings" panose="05000000000000000000" pitchFamily="2" charset="2"/>
              <a:buChar char="v"/>
            </a:pPr>
            <a:endParaRPr lang="fr-FR" sz="1800" b="1" dirty="0" smtClean="0"/>
          </a:p>
          <a:p>
            <a:pPr marL="278606" indent="-278606">
              <a:buFont typeface="Wingdings" panose="05000000000000000000" pitchFamily="2" charset="2"/>
              <a:buChar char="v"/>
            </a:pPr>
            <a:r>
              <a:rPr lang="fr-FR" sz="1800" b="1" dirty="0" err="1" smtClean="0"/>
              <a:t>Segregation</a:t>
            </a:r>
            <a:r>
              <a:rPr lang="fr-FR" sz="1800" b="1" dirty="0" smtClean="0"/>
              <a:t> of butter, </a:t>
            </a:r>
            <a:r>
              <a:rPr lang="fr-FR" sz="1800" b="1" dirty="0" err="1" smtClean="0"/>
              <a:t>based</a:t>
            </a:r>
            <a:r>
              <a:rPr lang="fr-FR" sz="1800" b="1" dirty="0" smtClean="0"/>
              <a:t> on </a:t>
            </a:r>
            <a:r>
              <a:rPr lang="fr-FR" sz="1800" b="1" dirty="0" err="1" smtClean="0"/>
              <a:t>customer</a:t>
            </a:r>
            <a:r>
              <a:rPr lang="fr-FR" sz="1800" b="1" dirty="0" smtClean="0"/>
              <a:t> </a:t>
            </a:r>
            <a:r>
              <a:rPr lang="fr-FR" sz="1800" b="1" dirty="0" err="1" smtClean="0"/>
              <a:t>requirements</a:t>
            </a:r>
            <a:r>
              <a:rPr lang="fr-FR" sz="1800" b="1" dirty="0" smtClean="0"/>
              <a:t>.</a:t>
            </a:r>
          </a:p>
          <a:p>
            <a:pPr marL="278606" indent="-278606">
              <a:buFont typeface="Wingdings" panose="05000000000000000000" pitchFamily="2" charset="2"/>
              <a:buChar char="v"/>
            </a:pPr>
            <a:endParaRPr lang="fr-FR" sz="1800" b="1" dirty="0" smtClean="0"/>
          </a:p>
          <a:p>
            <a:pPr marL="278606" indent="-278606">
              <a:buFont typeface="Wingdings" panose="05000000000000000000" pitchFamily="2" charset="2"/>
              <a:buChar char="v"/>
            </a:pPr>
            <a:r>
              <a:rPr lang="fr-FR" sz="1800" b="1" dirty="0" err="1" smtClean="0"/>
              <a:t>Appropriate</a:t>
            </a:r>
            <a:r>
              <a:rPr lang="fr-FR" sz="1800" b="1" dirty="0" smtClean="0"/>
              <a:t> </a:t>
            </a:r>
            <a:r>
              <a:rPr lang="fr-FR" sz="1800" b="1" dirty="0" err="1" smtClean="0"/>
              <a:t>pumping</a:t>
            </a:r>
            <a:r>
              <a:rPr lang="fr-FR" sz="1800" b="1" dirty="0" smtClean="0"/>
              <a:t> system for </a:t>
            </a:r>
            <a:r>
              <a:rPr lang="fr-FR" sz="1800" b="1" dirty="0" err="1" smtClean="0"/>
              <a:t>loading</a:t>
            </a:r>
            <a:r>
              <a:rPr lang="fr-FR" sz="1800" b="1" dirty="0" smtClean="0"/>
              <a:t> </a:t>
            </a:r>
            <a:r>
              <a:rPr lang="fr-FR" sz="1800" b="1" dirty="0" err="1" smtClean="0"/>
              <a:t>into</a:t>
            </a:r>
            <a:r>
              <a:rPr lang="fr-FR" sz="1800" b="1" dirty="0" smtClean="0"/>
              <a:t> </a:t>
            </a:r>
            <a:r>
              <a:rPr lang="fr-FR" sz="1800" b="1" dirty="0" err="1" smtClean="0"/>
              <a:t>bulk</a:t>
            </a:r>
            <a:r>
              <a:rPr lang="fr-FR" sz="1800" b="1" dirty="0" smtClean="0"/>
              <a:t> tank trucks, iso tanks and </a:t>
            </a:r>
            <a:r>
              <a:rPr lang="fr-FR" sz="1800" b="1" dirty="0" err="1" smtClean="0"/>
              <a:t>flexi</a:t>
            </a:r>
            <a:r>
              <a:rPr lang="fr-FR" sz="1800" b="1" dirty="0" smtClean="0"/>
              <a:t> </a:t>
            </a:r>
            <a:r>
              <a:rPr lang="fr-FR" sz="1800" b="1" dirty="0" err="1" smtClean="0"/>
              <a:t>bags</a:t>
            </a:r>
            <a:r>
              <a:rPr lang="fr-FR" sz="1800" b="1" dirty="0" smtClean="0"/>
              <a:t> </a:t>
            </a:r>
            <a:r>
              <a:rPr lang="fr-FR" sz="1800" b="1" dirty="0" err="1" smtClean="0"/>
              <a:t>amoung</a:t>
            </a:r>
            <a:r>
              <a:rPr lang="fr-FR" sz="1800" b="1" dirty="0" smtClean="0"/>
              <a:t> </a:t>
            </a:r>
            <a:r>
              <a:rPr lang="fr-FR" sz="1800" b="1" dirty="0" err="1" smtClean="0"/>
              <a:t>others</a:t>
            </a:r>
            <a:r>
              <a:rPr lang="fr-FR" sz="1800" b="1" dirty="0" smtClean="0"/>
              <a:t>.</a:t>
            </a:r>
          </a:p>
          <a:p>
            <a:pPr marL="278606" indent="-278606">
              <a:buFont typeface="Wingdings" panose="05000000000000000000" pitchFamily="2" charset="2"/>
              <a:buChar char="v"/>
            </a:pPr>
            <a:endParaRPr lang="en-US" sz="18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1342321873"/>
              </p:ext>
            </p:extLst>
          </p:nvPr>
        </p:nvGraphicFramePr>
        <p:xfrm>
          <a:off x="4574897" y="270456"/>
          <a:ext cx="1044522" cy="1262130"/>
        </p:xfrm>
        <a:graphic>
          <a:graphicData uri="http://schemas.openxmlformats.org/presentationml/2006/ole">
            <mc:AlternateContent xmlns:mc="http://schemas.openxmlformats.org/markup-compatibility/2006">
              <mc:Choice xmlns:v="urn:schemas-microsoft-com:vml" Requires="v">
                <p:oleObj spid="_x0000_s14340" r:id="rId4" imgW="2238687" imgH="2790476" progId="">
                  <p:embed/>
                </p:oleObj>
              </mc:Choice>
              <mc:Fallback>
                <p:oleObj r:id="rId4" imgW="2238687" imgH="279047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4897" y="270456"/>
                        <a:ext cx="1044522" cy="1262130"/>
                      </a:xfrm>
                      <a:prstGeom prst="rect">
                        <a:avLst/>
                      </a:prstGeom>
                      <a:noFill/>
                    </p:spPr>
                  </p:pic>
                </p:oleObj>
              </mc:Fallback>
            </mc:AlternateContent>
          </a:graphicData>
        </a:graphic>
      </p:graphicFrame>
    </p:spTree>
    <p:extLst>
      <p:ext uri="{BB962C8B-B14F-4D97-AF65-F5344CB8AC3E}">
        <p14:creationId xmlns:p14="http://schemas.microsoft.com/office/powerpoint/2010/main" val="1539704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57578" y="270456"/>
            <a:ext cx="10084158" cy="154546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solidFill>
                  <a:schemeClr val="bg2">
                    <a:lumMod val="75000"/>
                  </a:schemeClr>
                </a:solidFill>
                <a:effectLst>
                  <a:outerShdw blurRad="38100" dist="38100" dir="2700000" algn="tl">
                    <a:srgbClr val="000000">
                      <a:alpha val="43137"/>
                    </a:srgbClr>
                  </a:outerShdw>
                </a:effectLst>
                <a:latin typeface="+mn-lt"/>
                <a:cs typeface="Candara"/>
              </a:rPr>
              <a:t>OUR </a:t>
            </a:r>
            <a:r>
              <a:rPr lang="en-US" sz="3600" b="1" dirty="0" smtClean="0">
                <a:solidFill>
                  <a:schemeClr val="bg2">
                    <a:lumMod val="75000"/>
                  </a:schemeClr>
                </a:solidFill>
                <a:effectLst>
                  <a:outerShdw blurRad="38100" dist="38100" dir="2700000" algn="tl">
                    <a:srgbClr val="000000">
                      <a:alpha val="43137"/>
                    </a:srgbClr>
                  </a:outerShdw>
                </a:effectLst>
                <a:latin typeface="+mn-lt"/>
                <a:cs typeface="Candara"/>
              </a:rPr>
              <a:t>competencies</a:t>
            </a:r>
            <a:endParaRPr lang="en-US" sz="3600" b="1" dirty="0" smtClean="0">
              <a:solidFill>
                <a:schemeClr val="bg2">
                  <a:lumMod val="75000"/>
                </a:schemeClr>
              </a:solidFill>
              <a:effectLst>
                <a:outerShdw blurRad="38100" dist="38100" dir="2700000" algn="tl">
                  <a:srgbClr val="000000">
                    <a:alpha val="43137"/>
                  </a:srgbClr>
                </a:outerShdw>
              </a:effectLst>
              <a:latin typeface="+mn-lt"/>
              <a:cs typeface="Candara"/>
            </a:endParaRPr>
          </a:p>
          <a:p>
            <a:endParaRPr lang="en-US" sz="3600" b="1" dirty="0">
              <a:solidFill>
                <a:schemeClr val="bg2">
                  <a:lumMod val="75000"/>
                </a:schemeClr>
              </a:solidFill>
              <a:effectLst>
                <a:outerShdw blurRad="38100" dist="38100" dir="2700000" algn="tl">
                  <a:srgbClr val="000000">
                    <a:alpha val="43137"/>
                  </a:srgbClr>
                </a:outerShdw>
              </a:effectLst>
              <a:latin typeface="Bookman Old Style" panose="02050604050505020204" pitchFamily="18" charset="0"/>
              <a:cs typeface="Candara"/>
            </a:endParaRPr>
          </a:p>
        </p:txBody>
      </p:sp>
      <p:sp>
        <p:nvSpPr>
          <p:cNvPr id="11" name="Title 1"/>
          <p:cNvSpPr txBox="1">
            <a:spLocks/>
          </p:cNvSpPr>
          <p:nvPr/>
        </p:nvSpPr>
        <p:spPr>
          <a:xfrm>
            <a:off x="257578" y="1373431"/>
            <a:ext cx="9942490" cy="494224"/>
          </a:xfrm>
          <a:prstGeom prst="rect">
            <a:avLst/>
          </a:prstGeom>
        </p:spPr>
        <p:txBody>
          <a:bodyPr vert="horz" lIns="91440" tIns="45720" rIns="91440" bIns="45720" rtlCol="0" anchor="b">
            <a:noAutofit/>
          </a:bodyPr>
          <a:lstStyle>
            <a:lvl1pPr algn="l" defTabSz="891540" rtl="0" eaLnBrk="1" latinLnBrk="0" hangingPunct="1">
              <a:lnSpc>
                <a:spcPct val="90000"/>
              </a:lnSpc>
              <a:spcBef>
                <a:spcPct val="0"/>
              </a:spcBef>
              <a:buNone/>
              <a:defRPr sz="3120" kern="1200">
                <a:solidFill>
                  <a:schemeClr val="tx1"/>
                </a:solidFill>
                <a:latin typeface="+mj-lt"/>
                <a:ea typeface="+mj-ea"/>
                <a:cs typeface="+mj-cs"/>
              </a:defRPr>
            </a:lvl1pPr>
          </a:lstStyle>
          <a:p>
            <a:r>
              <a:rPr lang="fr-FR" sz="2800" b="1" i="1" dirty="0" err="1" smtClean="0">
                <a:solidFill>
                  <a:schemeClr val="bg2">
                    <a:lumMod val="50000"/>
                  </a:schemeClr>
                </a:solidFill>
                <a:latin typeface="Candara" panose="020E0502030303020204" pitchFamily="34" charset="0"/>
              </a:rPr>
              <a:t>K</a:t>
            </a:r>
            <a:r>
              <a:rPr lang="fr-FR" sz="2800" b="1" i="1" dirty="0" err="1" smtClean="0">
                <a:solidFill>
                  <a:schemeClr val="bg2">
                    <a:lumMod val="50000"/>
                  </a:schemeClr>
                </a:solidFill>
                <a:latin typeface="Candara" panose="020E0502030303020204" pitchFamily="34" charset="0"/>
              </a:rPr>
              <a:t>eeping</a:t>
            </a:r>
            <a:r>
              <a:rPr lang="fr-FR" sz="2800" b="1" i="1" dirty="0" smtClean="0">
                <a:solidFill>
                  <a:schemeClr val="bg2">
                    <a:lumMod val="50000"/>
                  </a:schemeClr>
                </a:solidFill>
                <a:latin typeface="Candara" panose="020E0502030303020204" pitchFamily="34" charset="0"/>
              </a:rPr>
              <a:t> the </a:t>
            </a:r>
            <a:r>
              <a:rPr lang="fr-FR" sz="2800" b="1" i="1" dirty="0" err="1" smtClean="0">
                <a:solidFill>
                  <a:schemeClr val="bg2">
                    <a:lumMod val="50000"/>
                  </a:schemeClr>
                </a:solidFill>
                <a:latin typeface="Candara" panose="020E0502030303020204" pitchFamily="34" charset="0"/>
              </a:rPr>
              <a:t>competition</a:t>
            </a:r>
            <a:r>
              <a:rPr lang="fr-FR" sz="2800" b="1" i="1" dirty="0" smtClean="0">
                <a:solidFill>
                  <a:schemeClr val="bg2">
                    <a:lumMod val="50000"/>
                  </a:schemeClr>
                </a:solidFill>
                <a:latin typeface="Candara" panose="020E0502030303020204" pitchFamily="34" charset="0"/>
              </a:rPr>
              <a:t> in check.</a:t>
            </a:r>
            <a:endParaRPr lang="en-US" sz="2800" b="1" i="1" dirty="0">
              <a:solidFill>
                <a:schemeClr val="bg2">
                  <a:lumMod val="50000"/>
                </a:schemeClr>
              </a:solidFill>
              <a:latin typeface="Candara" panose="020E0502030303020204" pitchFamily="34" charset="0"/>
            </a:endParaRPr>
          </a:p>
        </p:txBody>
      </p:sp>
      <p:sp>
        <p:nvSpPr>
          <p:cNvPr id="10" name="Text Placeholder 3"/>
          <p:cNvSpPr txBox="1">
            <a:spLocks/>
          </p:cNvSpPr>
          <p:nvPr/>
        </p:nvSpPr>
        <p:spPr>
          <a:xfrm>
            <a:off x="257578" y="1080046"/>
            <a:ext cx="5151549" cy="4846032"/>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8606" indent="-278606">
              <a:buFont typeface="Wingdings" panose="05000000000000000000" pitchFamily="2" charset="2"/>
              <a:buChar char="v"/>
            </a:pPr>
            <a:endParaRPr lang="fr-FR" sz="1800" b="1" dirty="0" smtClean="0">
              <a:solidFill>
                <a:schemeClr val="accent5"/>
              </a:solidFill>
            </a:endParaRPr>
          </a:p>
          <a:p>
            <a:pPr marL="278606" indent="-278606">
              <a:buFont typeface="Wingdings" panose="05000000000000000000" pitchFamily="2" charset="2"/>
              <a:buChar char="v"/>
            </a:pPr>
            <a:endParaRPr lang="fr-FR" sz="1800" b="1" dirty="0" smtClean="0">
              <a:solidFill>
                <a:schemeClr val="accent5"/>
              </a:solidFill>
            </a:endParaRPr>
          </a:p>
        </p:txBody>
      </p:sp>
      <p:sp>
        <p:nvSpPr>
          <p:cNvPr id="6" name="Subtitle 2"/>
          <p:cNvSpPr txBox="1">
            <a:spLocks/>
          </p:cNvSpPr>
          <p:nvPr/>
        </p:nvSpPr>
        <p:spPr>
          <a:xfrm>
            <a:off x="424146" y="2032004"/>
            <a:ext cx="10934008" cy="745078"/>
          </a:xfrm>
          <a:prstGeom prst="rect">
            <a:avLst/>
          </a:prstGeom>
          <a:solidFill>
            <a:schemeClr val="bg1">
              <a:alpha val="66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800" b="1" dirty="0" smtClean="0">
                <a:solidFill>
                  <a:schemeClr val="accent1">
                    <a:lumMod val="50000"/>
                    <a:lumOff val="50000"/>
                  </a:schemeClr>
                </a:solidFill>
                <a:latin typeface="Candara" panose="020E0502030303020204" pitchFamily="34" charset="0"/>
              </a:rPr>
              <a:t>To </a:t>
            </a:r>
            <a:r>
              <a:rPr lang="fr-FR" sz="1800" b="1" dirty="0" smtClean="0">
                <a:solidFill>
                  <a:schemeClr val="accent1">
                    <a:lumMod val="50000"/>
                    <a:lumOff val="50000"/>
                  </a:schemeClr>
                </a:solidFill>
                <a:latin typeface="Candara" panose="020E0502030303020204" pitchFamily="34" charset="0"/>
              </a:rPr>
              <a:t>survive in the </a:t>
            </a:r>
            <a:r>
              <a:rPr lang="fr-FR" sz="1800" b="1" dirty="0" err="1" smtClean="0">
                <a:solidFill>
                  <a:schemeClr val="accent1">
                    <a:lumMod val="50000"/>
                    <a:lumOff val="50000"/>
                  </a:schemeClr>
                </a:solidFill>
                <a:latin typeface="Candara" panose="020E0502030303020204" pitchFamily="34" charset="0"/>
              </a:rPr>
              <a:t>fierce</a:t>
            </a:r>
            <a:r>
              <a:rPr lang="fr-FR" sz="1800" b="1" dirty="0" smtClean="0">
                <a:solidFill>
                  <a:schemeClr val="accent1">
                    <a:lumMod val="50000"/>
                    <a:lumOff val="50000"/>
                  </a:schemeClr>
                </a:solidFill>
                <a:latin typeface="Candara" panose="020E0502030303020204" pitchFamily="34" charset="0"/>
              </a:rPr>
              <a:t> international </a:t>
            </a:r>
            <a:r>
              <a:rPr lang="fr-FR" sz="1800" b="1" dirty="0" smtClean="0">
                <a:solidFill>
                  <a:schemeClr val="accent1">
                    <a:lumMod val="50000"/>
                    <a:lumOff val="50000"/>
                  </a:schemeClr>
                </a:solidFill>
                <a:latin typeface="Candara" panose="020E0502030303020204" pitchFamily="34" charset="0"/>
              </a:rPr>
              <a:t>shea </a:t>
            </a:r>
            <a:r>
              <a:rPr lang="fr-FR" sz="1800" b="1" dirty="0" err="1" smtClean="0">
                <a:solidFill>
                  <a:schemeClr val="accent1">
                    <a:lumMod val="50000"/>
                    <a:lumOff val="50000"/>
                  </a:schemeClr>
                </a:solidFill>
                <a:latin typeface="Candara" panose="020E0502030303020204" pitchFamily="34" charset="0"/>
              </a:rPr>
              <a:t>market</a:t>
            </a:r>
            <a:r>
              <a:rPr lang="fr-FR" sz="1800" b="1" dirty="0" smtClean="0">
                <a:solidFill>
                  <a:schemeClr val="accent1">
                    <a:lumMod val="50000"/>
                    <a:lumOff val="50000"/>
                  </a:schemeClr>
                </a:solidFill>
                <a:latin typeface="Candara" panose="020E0502030303020204" pitchFamily="34" charset="0"/>
              </a:rPr>
              <a:t> to </a:t>
            </a:r>
            <a:r>
              <a:rPr lang="fr-FR" sz="1800" b="1" dirty="0" err="1" smtClean="0">
                <a:solidFill>
                  <a:schemeClr val="accent1">
                    <a:lumMod val="50000"/>
                    <a:lumOff val="50000"/>
                  </a:schemeClr>
                </a:solidFill>
                <a:latin typeface="Candara" panose="020E0502030303020204" pitchFamily="34" charset="0"/>
              </a:rPr>
              <a:t>deliver</a:t>
            </a:r>
            <a:r>
              <a:rPr lang="fr-FR" sz="1800" b="1" dirty="0" smtClean="0">
                <a:solidFill>
                  <a:schemeClr val="accent1">
                    <a:lumMod val="50000"/>
                    <a:lumOff val="50000"/>
                  </a:schemeClr>
                </a:solidFill>
                <a:latin typeface="Candara" panose="020E0502030303020204" pitchFamily="34" charset="0"/>
              </a:rPr>
              <a:t> </a:t>
            </a:r>
            <a:r>
              <a:rPr lang="fr-FR" sz="1800" b="1" dirty="0" smtClean="0">
                <a:solidFill>
                  <a:schemeClr val="accent1">
                    <a:lumMod val="50000"/>
                    <a:lumOff val="50000"/>
                  </a:schemeClr>
                </a:solidFill>
                <a:latin typeface="Candara" panose="020E0502030303020204" pitchFamily="34" charset="0"/>
              </a:rPr>
              <a:t>quality </a:t>
            </a:r>
            <a:r>
              <a:rPr lang="fr-FR" sz="1800" b="1" dirty="0" err="1" smtClean="0">
                <a:solidFill>
                  <a:schemeClr val="accent1">
                    <a:lumMod val="50000"/>
                    <a:lumOff val="50000"/>
                  </a:schemeClr>
                </a:solidFill>
                <a:latin typeface="Candara" panose="020E0502030303020204" pitchFamily="34" charset="0"/>
              </a:rPr>
              <a:t>products</a:t>
            </a:r>
            <a:r>
              <a:rPr lang="fr-FR" sz="1800" b="1" dirty="0" smtClean="0">
                <a:solidFill>
                  <a:schemeClr val="accent1">
                    <a:lumMod val="50000"/>
                    <a:lumOff val="50000"/>
                  </a:schemeClr>
                </a:solidFill>
                <a:latin typeface="Candara" panose="020E0502030303020204" pitchFamily="34" charset="0"/>
              </a:rPr>
              <a:t> </a:t>
            </a:r>
            <a:r>
              <a:rPr lang="fr-FR" sz="1800" b="1" dirty="0" err="1" smtClean="0">
                <a:solidFill>
                  <a:schemeClr val="accent1">
                    <a:lumMod val="50000"/>
                    <a:lumOff val="50000"/>
                  </a:schemeClr>
                </a:solidFill>
                <a:latin typeface="Candara" panose="020E0502030303020204" pitchFamily="34" charset="0"/>
              </a:rPr>
              <a:t>at</a:t>
            </a:r>
            <a:r>
              <a:rPr lang="fr-FR" sz="1800" b="1" dirty="0" smtClean="0">
                <a:solidFill>
                  <a:schemeClr val="accent1">
                    <a:lumMod val="50000"/>
                    <a:lumOff val="50000"/>
                  </a:schemeClr>
                </a:solidFill>
                <a:latin typeface="Candara" panose="020E0502030303020204" pitchFamily="34" charset="0"/>
              </a:rPr>
              <a:t> </a:t>
            </a:r>
            <a:r>
              <a:rPr lang="fr-FR" sz="1800" b="1" dirty="0" err="1" smtClean="0">
                <a:solidFill>
                  <a:schemeClr val="accent1">
                    <a:lumMod val="50000"/>
                    <a:lumOff val="50000"/>
                  </a:schemeClr>
                </a:solidFill>
                <a:latin typeface="Candara" panose="020E0502030303020204" pitchFamily="34" charset="0"/>
              </a:rPr>
              <a:t>lower</a:t>
            </a:r>
            <a:r>
              <a:rPr lang="fr-FR" sz="1800" b="1" dirty="0" smtClean="0">
                <a:solidFill>
                  <a:schemeClr val="accent1">
                    <a:lumMod val="50000"/>
                    <a:lumOff val="50000"/>
                  </a:schemeClr>
                </a:solidFill>
                <a:latin typeface="Candara" panose="020E0502030303020204" pitchFamily="34" charset="0"/>
              </a:rPr>
              <a:t> </a:t>
            </a:r>
            <a:r>
              <a:rPr lang="fr-FR" sz="1800" b="1" dirty="0" err="1" smtClean="0">
                <a:solidFill>
                  <a:schemeClr val="accent1">
                    <a:lumMod val="50000"/>
                    <a:lumOff val="50000"/>
                  </a:schemeClr>
                </a:solidFill>
                <a:latin typeface="Candara" panose="020E0502030303020204" pitchFamily="34" charset="0"/>
              </a:rPr>
              <a:t>prices</a:t>
            </a:r>
            <a:r>
              <a:rPr lang="fr-FR" sz="1800" b="1" dirty="0" smtClean="0">
                <a:solidFill>
                  <a:schemeClr val="accent1">
                    <a:lumMod val="50000"/>
                    <a:lumOff val="50000"/>
                  </a:schemeClr>
                </a:solidFill>
                <a:latin typeface="Candara" panose="020E0502030303020204" pitchFamily="34" charset="0"/>
              </a:rPr>
              <a:t>, </a:t>
            </a:r>
            <a:r>
              <a:rPr lang="fr-FR" sz="1800" b="1" dirty="0" smtClean="0">
                <a:solidFill>
                  <a:schemeClr val="accent1">
                    <a:lumMod val="50000"/>
                    <a:lumOff val="50000"/>
                  </a:schemeClr>
                </a:solidFill>
                <a:latin typeface="Candara" panose="020E0502030303020204" pitchFamily="34" charset="0"/>
              </a:rPr>
              <a:t>GNL </a:t>
            </a:r>
            <a:r>
              <a:rPr lang="fr-FR" sz="1800" b="1" dirty="0" err="1" smtClean="0">
                <a:solidFill>
                  <a:schemeClr val="accent1">
                    <a:lumMod val="50000"/>
                    <a:lumOff val="50000"/>
                  </a:schemeClr>
                </a:solidFill>
                <a:latin typeface="Candara" panose="020E0502030303020204" pitchFamily="34" charset="0"/>
              </a:rPr>
              <a:t>is</a:t>
            </a:r>
            <a:r>
              <a:rPr lang="fr-FR" sz="1800" b="1" dirty="0" smtClean="0">
                <a:solidFill>
                  <a:schemeClr val="accent1">
                    <a:lumMod val="50000"/>
                    <a:lumOff val="50000"/>
                  </a:schemeClr>
                </a:solidFill>
                <a:latin typeface="Candara" panose="020E0502030303020204" pitchFamily="34" charset="0"/>
              </a:rPr>
              <a:t> </a:t>
            </a:r>
            <a:r>
              <a:rPr lang="fr-FR" sz="1800" b="1" dirty="0" err="1" smtClean="0">
                <a:solidFill>
                  <a:schemeClr val="accent1">
                    <a:lumMod val="50000"/>
                    <a:lumOff val="50000"/>
                  </a:schemeClr>
                </a:solidFill>
                <a:latin typeface="Candara" panose="020E0502030303020204" pitchFamily="34" charset="0"/>
              </a:rPr>
              <a:t>vigorously</a:t>
            </a:r>
            <a:r>
              <a:rPr lang="fr-FR" sz="1800" b="1" dirty="0" smtClean="0">
                <a:solidFill>
                  <a:schemeClr val="accent1">
                    <a:lumMod val="50000"/>
                    <a:lumOff val="50000"/>
                  </a:schemeClr>
                </a:solidFill>
                <a:latin typeface="Candara" panose="020E0502030303020204" pitchFamily="34" charset="0"/>
              </a:rPr>
              <a:t> </a:t>
            </a:r>
            <a:r>
              <a:rPr lang="fr-FR" sz="1800" b="1" dirty="0" err="1" smtClean="0">
                <a:solidFill>
                  <a:schemeClr val="accent1">
                    <a:lumMod val="50000"/>
                    <a:lumOff val="50000"/>
                  </a:schemeClr>
                </a:solidFill>
                <a:latin typeface="Candara" panose="020E0502030303020204" pitchFamily="34" charset="0"/>
              </a:rPr>
              <a:t>pursuing</a:t>
            </a:r>
            <a:r>
              <a:rPr lang="fr-FR" sz="1800" b="1" dirty="0" smtClean="0">
                <a:solidFill>
                  <a:schemeClr val="accent1">
                    <a:lumMod val="50000"/>
                    <a:lumOff val="50000"/>
                  </a:schemeClr>
                </a:solidFill>
                <a:latin typeface="Candara" panose="020E0502030303020204" pitchFamily="34" charset="0"/>
              </a:rPr>
              <a:t> the </a:t>
            </a:r>
            <a:r>
              <a:rPr lang="fr-FR" sz="1800" b="1" dirty="0" err="1" smtClean="0">
                <a:solidFill>
                  <a:schemeClr val="accent1">
                    <a:lumMod val="50000"/>
                    <a:lumOff val="50000"/>
                  </a:schemeClr>
                </a:solidFill>
                <a:latin typeface="Candara" panose="020E0502030303020204" pitchFamily="34" charset="0"/>
              </a:rPr>
              <a:t>following</a:t>
            </a:r>
            <a:r>
              <a:rPr lang="fr-FR" sz="1800" b="1" dirty="0" smtClean="0">
                <a:solidFill>
                  <a:schemeClr val="accent1">
                    <a:lumMod val="50000"/>
                    <a:lumOff val="50000"/>
                  </a:schemeClr>
                </a:solidFill>
                <a:latin typeface="Candara" panose="020E0502030303020204" pitchFamily="34" charset="0"/>
              </a:rPr>
              <a:t> </a:t>
            </a:r>
            <a:r>
              <a:rPr lang="fr-FR" sz="1800" b="1" dirty="0" smtClean="0">
                <a:solidFill>
                  <a:schemeClr val="accent1">
                    <a:lumMod val="50000"/>
                    <a:lumOff val="50000"/>
                  </a:schemeClr>
                </a:solidFill>
                <a:latin typeface="Candara" panose="020E0502030303020204" pitchFamily="34" charset="0"/>
              </a:rPr>
              <a:t>programs:</a:t>
            </a:r>
            <a:endParaRPr lang="fr-FR" sz="1800" b="1" dirty="0" smtClean="0">
              <a:solidFill>
                <a:schemeClr val="accent1">
                  <a:lumMod val="50000"/>
                  <a:lumOff val="50000"/>
                </a:schemeClr>
              </a:solidFill>
              <a:latin typeface="Candara" panose="020E0502030303020204" pitchFamily="34" charset="0"/>
            </a:endParaRPr>
          </a:p>
        </p:txBody>
      </p:sp>
      <p:sp>
        <p:nvSpPr>
          <p:cNvPr id="7" name="Subtitle 2"/>
          <p:cNvSpPr txBox="1">
            <a:spLocks/>
          </p:cNvSpPr>
          <p:nvPr/>
        </p:nvSpPr>
        <p:spPr>
          <a:xfrm>
            <a:off x="424146" y="2777082"/>
            <a:ext cx="10934008" cy="3521535"/>
          </a:xfrm>
          <a:prstGeom prst="rect">
            <a:avLst/>
          </a:prstGeom>
          <a:solidFill>
            <a:schemeClr val="bg2">
              <a:lumMod val="75000"/>
              <a:alpha val="62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5770" indent="-445770">
              <a:buFont typeface="Wingdings" panose="05000000000000000000" pitchFamily="2" charset="2"/>
              <a:buChar char="v"/>
            </a:pPr>
            <a:r>
              <a:rPr lang="fr-FR" sz="2000" b="1" dirty="0" err="1" smtClean="0">
                <a:solidFill>
                  <a:schemeClr val="accent1">
                    <a:lumMod val="50000"/>
                    <a:lumOff val="50000"/>
                  </a:schemeClr>
                </a:solidFill>
                <a:latin typeface="Candara" panose="020E0502030303020204" pitchFamily="34" charset="0"/>
              </a:rPr>
              <a:t>Statistical</a:t>
            </a:r>
            <a:r>
              <a:rPr lang="fr-FR" sz="2000" b="1" dirty="0" smtClean="0">
                <a:solidFill>
                  <a:schemeClr val="accent1">
                    <a:lumMod val="50000"/>
                    <a:lumOff val="50000"/>
                  </a:schemeClr>
                </a:solidFill>
                <a:latin typeface="Candara" panose="020E0502030303020204" pitchFamily="34" charset="0"/>
              </a:rPr>
              <a:t> </a:t>
            </a:r>
            <a:r>
              <a:rPr lang="fr-FR" sz="2000" b="1" dirty="0">
                <a:solidFill>
                  <a:schemeClr val="accent1">
                    <a:lumMod val="50000"/>
                    <a:lumOff val="50000"/>
                  </a:schemeClr>
                </a:solidFill>
                <a:latin typeface="Candara" panose="020E0502030303020204" pitchFamily="34" charset="0"/>
              </a:rPr>
              <a:t>Q</a:t>
            </a:r>
            <a:r>
              <a:rPr lang="fr-FR" sz="2000" b="1" dirty="0" smtClean="0">
                <a:solidFill>
                  <a:schemeClr val="accent1">
                    <a:lumMod val="50000"/>
                    <a:lumOff val="50000"/>
                  </a:schemeClr>
                </a:solidFill>
                <a:latin typeface="Candara" panose="020E0502030303020204" pitchFamily="34" charset="0"/>
              </a:rPr>
              <a:t>uality </a:t>
            </a:r>
            <a:r>
              <a:rPr lang="fr-FR" sz="2000" b="1" dirty="0" smtClean="0">
                <a:solidFill>
                  <a:schemeClr val="accent1">
                    <a:lumMod val="50000"/>
                    <a:lumOff val="50000"/>
                  </a:schemeClr>
                </a:solidFill>
                <a:latin typeface="Candara" panose="020E0502030303020204" pitchFamily="34" charset="0"/>
              </a:rPr>
              <a:t>Control,</a:t>
            </a:r>
            <a:endParaRPr lang="fr-FR" sz="2000" b="1" dirty="0" smtClean="0">
              <a:solidFill>
                <a:schemeClr val="accent1">
                  <a:lumMod val="50000"/>
                  <a:lumOff val="50000"/>
                </a:schemeClr>
              </a:solidFill>
              <a:latin typeface="Candara" panose="020E0502030303020204" pitchFamily="34" charset="0"/>
            </a:endParaRPr>
          </a:p>
          <a:p>
            <a:pPr marL="445770" indent="-445770">
              <a:buFont typeface="Wingdings" panose="05000000000000000000" pitchFamily="2" charset="2"/>
              <a:buChar char="v"/>
            </a:pPr>
            <a:r>
              <a:rPr lang="fr-FR" sz="2000" b="1" dirty="0" smtClean="0">
                <a:solidFill>
                  <a:schemeClr val="accent1">
                    <a:lumMod val="50000"/>
                    <a:lumOff val="50000"/>
                  </a:schemeClr>
                </a:solidFill>
                <a:latin typeface="Candara" panose="020E0502030303020204" pitchFamily="34" charset="0"/>
              </a:rPr>
              <a:t>Practice </a:t>
            </a:r>
            <a:r>
              <a:rPr lang="fr-FR" sz="2000" b="1" dirty="0" err="1" smtClean="0">
                <a:solidFill>
                  <a:schemeClr val="accent1">
                    <a:lumMod val="50000"/>
                    <a:lumOff val="50000"/>
                  </a:schemeClr>
                </a:solidFill>
                <a:latin typeface="Candara" panose="020E0502030303020204" pitchFamily="34" charset="0"/>
              </a:rPr>
              <a:t>Ahead</a:t>
            </a:r>
            <a:r>
              <a:rPr lang="fr-FR" sz="2000" b="1" dirty="0" smtClean="0">
                <a:solidFill>
                  <a:schemeClr val="accent1">
                    <a:lumMod val="50000"/>
                    <a:lumOff val="50000"/>
                  </a:schemeClr>
                </a:solidFill>
                <a:latin typeface="Candara" panose="020E0502030303020204" pitchFamily="34" charset="0"/>
              </a:rPr>
              <a:t> </a:t>
            </a:r>
            <a:r>
              <a:rPr lang="fr-FR" sz="2000" b="1" dirty="0" smtClean="0">
                <a:solidFill>
                  <a:schemeClr val="accent1">
                    <a:lumMod val="50000"/>
                    <a:lumOff val="50000"/>
                  </a:schemeClr>
                </a:solidFill>
                <a:latin typeface="Candara" panose="020E0502030303020204" pitchFamily="34" charset="0"/>
              </a:rPr>
              <a:t>of time/ Just-in-time </a:t>
            </a:r>
            <a:r>
              <a:rPr lang="fr-FR" sz="2000" b="1" dirty="0" smtClean="0">
                <a:solidFill>
                  <a:schemeClr val="accent1">
                    <a:lumMod val="50000"/>
                    <a:lumOff val="50000"/>
                  </a:schemeClr>
                </a:solidFill>
                <a:latin typeface="Candara" panose="020E0502030303020204" pitchFamily="34" charset="0"/>
              </a:rPr>
              <a:t>Production </a:t>
            </a:r>
            <a:r>
              <a:rPr lang="fr-FR" sz="2000" b="1" dirty="0" err="1" smtClean="0">
                <a:solidFill>
                  <a:schemeClr val="accent1">
                    <a:lumMod val="50000"/>
                    <a:lumOff val="50000"/>
                  </a:schemeClr>
                </a:solidFill>
                <a:latin typeface="Candara" panose="020E0502030303020204" pitchFamily="34" charset="0"/>
              </a:rPr>
              <a:t>schedules</a:t>
            </a:r>
            <a:r>
              <a:rPr lang="fr-FR" sz="2000" b="1" dirty="0" smtClean="0">
                <a:solidFill>
                  <a:schemeClr val="accent1">
                    <a:lumMod val="50000"/>
                    <a:lumOff val="50000"/>
                  </a:schemeClr>
                </a:solidFill>
                <a:latin typeface="Candara" panose="020E0502030303020204" pitchFamily="34" charset="0"/>
              </a:rPr>
              <a:t>,</a:t>
            </a:r>
            <a:endParaRPr lang="fr-FR" sz="2000" b="1" dirty="0" smtClean="0">
              <a:solidFill>
                <a:schemeClr val="accent1">
                  <a:lumMod val="50000"/>
                  <a:lumOff val="50000"/>
                </a:schemeClr>
              </a:solidFill>
              <a:latin typeface="Candara" panose="020E0502030303020204" pitchFamily="34" charset="0"/>
            </a:endParaRPr>
          </a:p>
          <a:p>
            <a:pPr marL="445770" indent="-445770">
              <a:buFont typeface="Wingdings" panose="05000000000000000000" pitchFamily="2" charset="2"/>
              <a:buChar char="v"/>
            </a:pPr>
            <a:r>
              <a:rPr lang="fr-FR" sz="2000" b="1" dirty="0" err="1" smtClean="0">
                <a:solidFill>
                  <a:schemeClr val="accent1">
                    <a:lumMod val="50000"/>
                    <a:lumOff val="50000"/>
                  </a:schemeClr>
                </a:solidFill>
                <a:latin typeface="Candara" panose="020E0502030303020204" pitchFamily="34" charset="0"/>
              </a:rPr>
              <a:t>Worker</a:t>
            </a:r>
            <a:r>
              <a:rPr lang="fr-FR" sz="2000" b="1" dirty="0" smtClean="0">
                <a:solidFill>
                  <a:schemeClr val="accent1">
                    <a:lumMod val="50000"/>
                    <a:lumOff val="50000"/>
                  </a:schemeClr>
                </a:solidFill>
                <a:latin typeface="Candara" panose="020E0502030303020204" pitchFamily="34" charset="0"/>
              </a:rPr>
              <a:t> </a:t>
            </a:r>
            <a:r>
              <a:rPr lang="fr-FR" sz="2000" b="1" dirty="0" smtClean="0">
                <a:solidFill>
                  <a:schemeClr val="accent1">
                    <a:lumMod val="50000"/>
                    <a:lumOff val="50000"/>
                  </a:schemeClr>
                </a:solidFill>
                <a:latin typeface="Candara" panose="020E0502030303020204" pitchFamily="34" charset="0"/>
              </a:rPr>
              <a:t>Training: </a:t>
            </a:r>
            <a:r>
              <a:rPr lang="fr-FR" sz="2000" b="1" dirty="0" err="1" smtClean="0">
                <a:solidFill>
                  <a:schemeClr val="accent1">
                    <a:lumMod val="50000"/>
                    <a:lumOff val="50000"/>
                  </a:schemeClr>
                </a:solidFill>
                <a:latin typeface="Candara" panose="020E0502030303020204" pitchFamily="34" charset="0"/>
              </a:rPr>
              <a:t>With</a:t>
            </a:r>
            <a:r>
              <a:rPr lang="fr-FR" sz="2000" b="1" dirty="0" smtClean="0">
                <a:solidFill>
                  <a:schemeClr val="accent1">
                    <a:lumMod val="50000"/>
                    <a:lumOff val="50000"/>
                  </a:schemeClr>
                </a:solidFill>
                <a:latin typeface="Candara" panose="020E0502030303020204" pitchFamily="34" charset="0"/>
              </a:rPr>
              <a:t> (in-house) or </a:t>
            </a:r>
            <a:r>
              <a:rPr lang="fr-FR" sz="2000" b="1" dirty="0" err="1" smtClean="0">
                <a:solidFill>
                  <a:schemeClr val="accent1">
                    <a:lumMod val="50000"/>
                    <a:lumOff val="50000"/>
                  </a:schemeClr>
                </a:solidFill>
                <a:latin typeface="Candara" panose="020E0502030303020204" pitchFamily="34" charset="0"/>
              </a:rPr>
              <a:t>outsourced</a:t>
            </a:r>
            <a:r>
              <a:rPr lang="fr-FR" sz="2000" b="1" dirty="0" smtClean="0">
                <a:solidFill>
                  <a:schemeClr val="accent1">
                    <a:lumMod val="50000"/>
                    <a:lumOff val="50000"/>
                  </a:schemeClr>
                </a:solidFill>
                <a:latin typeface="Candara" panose="020E0502030303020204" pitchFamily="34" charset="0"/>
              </a:rPr>
              <a:t> </a:t>
            </a:r>
            <a:r>
              <a:rPr lang="fr-FR" sz="2000" b="1" dirty="0" err="1" smtClean="0">
                <a:solidFill>
                  <a:schemeClr val="accent1">
                    <a:lumMod val="50000"/>
                    <a:lumOff val="50000"/>
                  </a:schemeClr>
                </a:solidFill>
                <a:latin typeface="Candara" panose="020E0502030303020204" pitchFamily="34" charset="0"/>
              </a:rPr>
              <a:t>research</a:t>
            </a:r>
            <a:r>
              <a:rPr lang="fr-FR" sz="2000" b="1" dirty="0" smtClean="0">
                <a:solidFill>
                  <a:schemeClr val="accent1">
                    <a:lumMod val="50000"/>
                    <a:lumOff val="50000"/>
                  </a:schemeClr>
                </a:solidFill>
                <a:latin typeface="Candara" panose="020E0502030303020204" pitchFamily="34" charset="0"/>
              </a:rPr>
              <a:t> personnel </a:t>
            </a:r>
            <a:r>
              <a:rPr lang="fr-FR" sz="2000" b="1" dirty="0" err="1" smtClean="0">
                <a:solidFill>
                  <a:schemeClr val="accent1">
                    <a:lumMod val="50000"/>
                    <a:lumOff val="50000"/>
                  </a:schemeClr>
                </a:solidFill>
                <a:latin typeface="Candara" panose="020E0502030303020204" pitchFamily="34" charset="0"/>
              </a:rPr>
              <a:t>with</a:t>
            </a:r>
            <a:r>
              <a:rPr lang="fr-FR" sz="2000" b="1" dirty="0" smtClean="0">
                <a:solidFill>
                  <a:schemeClr val="accent1">
                    <a:lumMod val="50000"/>
                    <a:lumOff val="50000"/>
                  </a:schemeClr>
                </a:solidFill>
                <a:latin typeface="Candara" panose="020E0502030303020204" pitchFamily="34" charset="0"/>
              </a:rPr>
              <a:t> the </a:t>
            </a:r>
            <a:r>
              <a:rPr lang="fr-FR" sz="2000" b="1" dirty="0" err="1" smtClean="0">
                <a:solidFill>
                  <a:schemeClr val="accent1">
                    <a:lumMod val="50000"/>
                    <a:lumOff val="50000"/>
                  </a:schemeClr>
                </a:solidFill>
                <a:latin typeface="Candara" panose="020E0502030303020204" pitchFamily="34" charset="0"/>
              </a:rPr>
              <a:t>necessary</a:t>
            </a:r>
            <a:r>
              <a:rPr lang="fr-FR" sz="2000" b="1" dirty="0" smtClean="0">
                <a:solidFill>
                  <a:schemeClr val="accent1">
                    <a:lumMod val="50000"/>
                    <a:lumOff val="50000"/>
                  </a:schemeClr>
                </a:solidFill>
                <a:latin typeface="Candara" panose="020E0502030303020204" pitchFamily="34" charset="0"/>
              </a:rPr>
              <a:t> expertise and qualification to boot.</a:t>
            </a:r>
          </a:p>
          <a:p>
            <a:pPr marL="445770" indent="-445770">
              <a:buFont typeface="Wingdings" panose="05000000000000000000" pitchFamily="2" charset="2"/>
              <a:buChar char="v"/>
            </a:pPr>
            <a:r>
              <a:rPr lang="fr-FR" sz="2000" b="1" dirty="0" smtClean="0">
                <a:solidFill>
                  <a:schemeClr val="accent1">
                    <a:lumMod val="50000"/>
                    <a:lumOff val="50000"/>
                  </a:schemeClr>
                </a:solidFill>
                <a:latin typeface="Candara" panose="020E0502030303020204" pitchFamily="34" charset="0"/>
              </a:rPr>
              <a:t>Flexible </a:t>
            </a:r>
            <a:r>
              <a:rPr lang="fr-FR" sz="2000" b="1" dirty="0" err="1">
                <a:solidFill>
                  <a:schemeClr val="accent1">
                    <a:lumMod val="50000"/>
                    <a:lumOff val="50000"/>
                  </a:schemeClr>
                </a:solidFill>
                <a:latin typeface="Candara" panose="020E0502030303020204" pitchFamily="34" charset="0"/>
              </a:rPr>
              <a:t>M</a:t>
            </a:r>
            <a:r>
              <a:rPr lang="fr-FR" sz="2000" b="1" dirty="0" err="1" smtClean="0">
                <a:solidFill>
                  <a:schemeClr val="accent1">
                    <a:lumMod val="50000"/>
                    <a:lumOff val="50000"/>
                  </a:schemeClr>
                </a:solidFill>
                <a:latin typeface="Candara" panose="020E0502030303020204" pitchFamily="34" charset="0"/>
              </a:rPr>
              <a:t>anufacturing</a:t>
            </a:r>
            <a:r>
              <a:rPr lang="fr-FR" sz="2000" b="1" dirty="0" smtClean="0">
                <a:solidFill>
                  <a:schemeClr val="accent1">
                    <a:lumMod val="50000"/>
                    <a:lumOff val="50000"/>
                  </a:schemeClr>
                </a:solidFill>
                <a:latin typeface="Candara" panose="020E0502030303020204" pitchFamily="34" charset="0"/>
              </a:rPr>
              <a:t> </a:t>
            </a:r>
            <a:r>
              <a:rPr lang="fr-FR" sz="2000" b="1" dirty="0" err="1" smtClean="0">
                <a:solidFill>
                  <a:schemeClr val="accent1">
                    <a:lumMod val="50000"/>
                    <a:lumOff val="50000"/>
                  </a:schemeClr>
                </a:solidFill>
                <a:latin typeface="Candara" panose="020E0502030303020204" pitchFamily="34" charset="0"/>
              </a:rPr>
              <a:t>Systems</a:t>
            </a:r>
            <a:endParaRPr lang="fr-FR" sz="2000" b="1" dirty="0" smtClean="0">
              <a:solidFill>
                <a:schemeClr val="accent1">
                  <a:lumMod val="50000"/>
                  <a:lumOff val="50000"/>
                </a:schemeClr>
              </a:solidFill>
              <a:latin typeface="Candara" panose="020E0502030303020204" pitchFamily="34" charset="0"/>
            </a:endParaRPr>
          </a:p>
          <a:p>
            <a:pPr marL="445770" indent="-445770">
              <a:buFont typeface="Wingdings" panose="05000000000000000000" pitchFamily="2" charset="2"/>
              <a:buChar char="v"/>
            </a:pPr>
            <a:r>
              <a:rPr lang="fr-FR" sz="2000" b="1" dirty="0" smtClean="0">
                <a:solidFill>
                  <a:schemeClr val="accent1">
                    <a:lumMod val="50000"/>
                    <a:lumOff val="50000"/>
                  </a:schemeClr>
                </a:solidFill>
                <a:latin typeface="Candara" panose="020E0502030303020204" pitchFamily="34" charset="0"/>
              </a:rPr>
              <a:t>Planning of </a:t>
            </a:r>
            <a:r>
              <a:rPr lang="fr-FR" sz="2000" b="1" dirty="0" err="1" smtClean="0">
                <a:solidFill>
                  <a:schemeClr val="accent1">
                    <a:lumMod val="50000"/>
                    <a:lumOff val="50000"/>
                  </a:schemeClr>
                </a:solidFill>
                <a:latin typeface="Candara" panose="020E0502030303020204" pitchFamily="34" charset="0"/>
              </a:rPr>
              <a:t>Materials</a:t>
            </a:r>
            <a:r>
              <a:rPr lang="fr-FR" sz="2000" b="1" dirty="0" smtClean="0">
                <a:solidFill>
                  <a:schemeClr val="accent1">
                    <a:lumMod val="50000"/>
                    <a:lumOff val="50000"/>
                  </a:schemeClr>
                </a:solidFill>
                <a:latin typeface="Candara" panose="020E0502030303020204" pitchFamily="34" charset="0"/>
              </a:rPr>
              <a:t> </a:t>
            </a:r>
            <a:r>
              <a:rPr lang="fr-FR" sz="2000" b="1" dirty="0" err="1" smtClean="0">
                <a:solidFill>
                  <a:schemeClr val="accent1">
                    <a:lumMod val="50000"/>
                    <a:lumOff val="50000"/>
                  </a:schemeClr>
                </a:solidFill>
                <a:latin typeface="Candara" panose="020E0502030303020204" pitchFamily="34" charset="0"/>
              </a:rPr>
              <a:t>Required</a:t>
            </a:r>
            <a:endParaRPr lang="en-US" sz="2000" b="1" dirty="0">
              <a:solidFill>
                <a:schemeClr val="accent1">
                  <a:lumMod val="50000"/>
                  <a:lumOff val="50000"/>
                </a:schemeClr>
              </a:solidFill>
              <a:latin typeface="Candara" panose="020E0502030303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090885701"/>
              </p:ext>
            </p:extLst>
          </p:nvPr>
        </p:nvGraphicFramePr>
        <p:xfrm>
          <a:off x="10996435" y="104180"/>
          <a:ext cx="1086204" cy="1312496"/>
        </p:xfrm>
        <a:graphic>
          <a:graphicData uri="http://schemas.openxmlformats.org/presentationml/2006/ole">
            <mc:AlternateContent xmlns:mc="http://schemas.openxmlformats.org/markup-compatibility/2006">
              <mc:Choice xmlns:v="urn:schemas-microsoft-com:vml" Requires="v">
                <p:oleObj spid="_x0000_s15364" r:id="rId3" imgW="2238687" imgH="2790476" progId="">
                  <p:embed/>
                </p:oleObj>
              </mc:Choice>
              <mc:Fallback>
                <p:oleObj r:id="rId3" imgW="2238687" imgH="27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6435" y="104180"/>
                        <a:ext cx="1086204" cy="1312496"/>
                      </a:xfrm>
                      <a:prstGeom prst="rect">
                        <a:avLst/>
                      </a:prstGeom>
                      <a:noFill/>
                    </p:spPr>
                  </p:pic>
                </p:oleObj>
              </mc:Fallback>
            </mc:AlternateContent>
          </a:graphicData>
        </a:graphic>
      </p:graphicFrame>
    </p:spTree>
    <p:extLst>
      <p:ext uri="{BB962C8B-B14F-4D97-AF65-F5344CB8AC3E}">
        <p14:creationId xmlns:p14="http://schemas.microsoft.com/office/powerpoint/2010/main" val="3164536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57578" y="270456"/>
            <a:ext cx="10084158" cy="154546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solidFill>
                  <a:schemeClr val="bg2">
                    <a:lumMod val="75000"/>
                  </a:schemeClr>
                </a:solidFill>
                <a:effectLst>
                  <a:outerShdw blurRad="38100" dist="38100" dir="2700000" algn="tl">
                    <a:srgbClr val="000000">
                      <a:alpha val="43137"/>
                    </a:srgbClr>
                  </a:outerShdw>
                </a:effectLst>
                <a:latin typeface="+mn-lt"/>
                <a:cs typeface="Candara"/>
              </a:rPr>
              <a:t>  price strategies</a:t>
            </a:r>
          </a:p>
          <a:p>
            <a:endParaRPr lang="en-US" sz="3600" b="1" dirty="0">
              <a:solidFill>
                <a:schemeClr val="bg2">
                  <a:lumMod val="75000"/>
                </a:schemeClr>
              </a:solidFill>
              <a:effectLst>
                <a:outerShdw blurRad="38100" dist="38100" dir="2700000" algn="tl">
                  <a:srgbClr val="000000">
                    <a:alpha val="43137"/>
                  </a:srgbClr>
                </a:outerShdw>
              </a:effectLst>
              <a:latin typeface="Bookman Old Style" panose="02050604050505020204" pitchFamily="18" charset="0"/>
              <a:cs typeface="Candara"/>
            </a:endParaRPr>
          </a:p>
        </p:txBody>
      </p:sp>
      <p:sp>
        <p:nvSpPr>
          <p:cNvPr id="10" name="Text Placeholder 3"/>
          <p:cNvSpPr txBox="1">
            <a:spLocks/>
          </p:cNvSpPr>
          <p:nvPr/>
        </p:nvSpPr>
        <p:spPr>
          <a:xfrm>
            <a:off x="257578" y="1080046"/>
            <a:ext cx="5151549" cy="4846032"/>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8606" indent="-278606">
              <a:buFont typeface="Wingdings" panose="05000000000000000000" pitchFamily="2" charset="2"/>
              <a:buChar char="v"/>
            </a:pPr>
            <a:endParaRPr lang="fr-FR" sz="1800" b="1" dirty="0" smtClean="0">
              <a:solidFill>
                <a:schemeClr val="accent5"/>
              </a:solidFill>
            </a:endParaRPr>
          </a:p>
          <a:p>
            <a:pPr marL="278606" indent="-278606">
              <a:buFont typeface="Wingdings" panose="05000000000000000000" pitchFamily="2" charset="2"/>
              <a:buChar char="v"/>
            </a:pPr>
            <a:endParaRPr lang="fr-FR" sz="1800" b="1" dirty="0" smtClean="0">
              <a:solidFill>
                <a:schemeClr val="accent5"/>
              </a:solidFill>
            </a:endParaRPr>
          </a:p>
        </p:txBody>
      </p:sp>
      <p:sp>
        <p:nvSpPr>
          <p:cNvPr id="8" name="Content Placeholder 2"/>
          <p:cNvSpPr txBox="1">
            <a:spLocks/>
          </p:cNvSpPr>
          <p:nvPr/>
        </p:nvSpPr>
        <p:spPr>
          <a:xfrm>
            <a:off x="605529" y="1538910"/>
            <a:ext cx="10934008" cy="3788414"/>
          </a:xfrm>
          <a:prstGeom prst="rect">
            <a:avLst/>
          </a:prstGeom>
          <a:solidFill>
            <a:schemeClr val="bg2">
              <a:alpha val="78000"/>
            </a:schemeClr>
          </a:solidFill>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buFont typeface="Wingdings" panose="05000000000000000000" pitchFamily="2" charset="2"/>
              <a:buChar char="v"/>
            </a:pPr>
            <a:endParaRPr lang="fr-FR" sz="1800" b="1" dirty="0" smtClean="0">
              <a:solidFill>
                <a:schemeClr val="tx2">
                  <a:lumMod val="75000"/>
                </a:schemeClr>
              </a:solidFill>
            </a:endParaRPr>
          </a:p>
          <a:p>
            <a:pPr>
              <a:buFont typeface="Wingdings" panose="05000000000000000000" pitchFamily="2" charset="2"/>
              <a:buChar char="v"/>
            </a:pPr>
            <a:r>
              <a:rPr lang="fr-FR" sz="1800" b="1" dirty="0" smtClean="0">
                <a:solidFill>
                  <a:schemeClr val="tx2">
                    <a:lumMod val="75000"/>
                  </a:schemeClr>
                </a:solidFill>
              </a:rPr>
              <a:t>Sales </a:t>
            </a:r>
            <a:r>
              <a:rPr lang="fr-FR" sz="1800" b="1" dirty="0" err="1" smtClean="0">
                <a:solidFill>
                  <a:schemeClr val="tx2">
                    <a:lumMod val="75000"/>
                  </a:schemeClr>
                </a:solidFill>
              </a:rPr>
              <a:t>prices</a:t>
            </a:r>
            <a:r>
              <a:rPr lang="fr-FR" sz="1800" b="1" dirty="0" smtClean="0">
                <a:solidFill>
                  <a:schemeClr val="tx2">
                    <a:lumMod val="75000"/>
                  </a:schemeClr>
                </a:solidFill>
              </a:rPr>
              <a:t> of </a:t>
            </a:r>
            <a:r>
              <a:rPr lang="fr-FR" sz="1800" b="1" dirty="0" err="1" smtClean="0">
                <a:solidFill>
                  <a:schemeClr val="tx2">
                    <a:lumMod val="75000"/>
                  </a:schemeClr>
                </a:solidFill>
              </a:rPr>
              <a:t>our</a:t>
            </a:r>
            <a:r>
              <a:rPr lang="fr-FR" sz="1800" b="1" dirty="0" smtClean="0">
                <a:solidFill>
                  <a:schemeClr val="tx2">
                    <a:lumMod val="75000"/>
                  </a:schemeClr>
                </a:solidFill>
              </a:rPr>
              <a:t> </a:t>
            </a:r>
            <a:r>
              <a:rPr lang="fr-FR" sz="1800" b="1" dirty="0" err="1" smtClean="0">
                <a:solidFill>
                  <a:schemeClr val="tx2">
                    <a:lumMod val="75000"/>
                  </a:schemeClr>
                </a:solidFill>
              </a:rPr>
              <a:t>products</a:t>
            </a:r>
            <a:r>
              <a:rPr lang="fr-FR" sz="1800" b="1" dirty="0" smtClean="0">
                <a:solidFill>
                  <a:schemeClr val="tx2">
                    <a:lumMod val="75000"/>
                  </a:schemeClr>
                </a:solidFill>
              </a:rPr>
              <a:t> and by-</a:t>
            </a:r>
            <a:r>
              <a:rPr lang="fr-FR" sz="1800" b="1" dirty="0" err="1" smtClean="0">
                <a:solidFill>
                  <a:schemeClr val="tx2">
                    <a:lumMod val="75000"/>
                  </a:schemeClr>
                </a:solidFill>
              </a:rPr>
              <a:t>products</a:t>
            </a:r>
            <a:r>
              <a:rPr lang="fr-FR" sz="1800" b="1" dirty="0" smtClean="0">
                <a:solidFill>
                  <a:schemeClr val="tx2">
                    <a:lumMod val="75000"/>
                  </a:schemeClr>
                </a:solidFill>
              </a:rPr>
              <a:t> are </a:t>
            </a:r>
            <a:r>
              <a:rPr lang="fr-FR" sz="1800" b="1" dirty="0" err="1" smtClean="0">
                <a:solidFill>
                  <a:schemeClr val="tx2">
                    <a:lumMod val="75000"/>
                  </a:schemeClr>
                </a:solidFill>
              </a:rPr>
              <a:t>dynamic</a:t>
            </a:r>
            <a:r>
              <a:rPr lang="fr-FR" sz="1800" b="1" dirty="0" smtClean="0">
                <a:solidFill>
                  <a:schemeClr val="tx2">
                    <a:lumMod val="75000"/>
                  </a:schemeClr>
                </a:solidFill>
              </a:rPr>
              <a:t>.</a:t>
            </a:r>
          </a:p>
          <a:p>
            <a:pPr>
              <a:buFont typeface="Wingdings" panose="05000000000000000000" pitchFamily="2" charset="2"/>
              <a:buChar char="v"/>
            </a:pPr>
            <a:r>
              <a:rPr lang="fr-FR" sz="1800" b="1" dirty="0" smtClean="0">
                <a:solidFill>
                  <a:schemeClr val="tx2">
                    <a:lumMod val="75000"/>
                  </a:schemeClr>
                </a:solidFill>
              </a:rPr>
              <a:t>The </a:t>
            </a:r>
            <a:r>
              <a:rPr lang="fr-FR" sz="1800" b="1" dirty="0" err="1" smtClean="0">
                <a:solidFill>
                  <a:schemeClr val="tx2">
                    <a:lumMod val="75000"/>
                  </a:schemeClr>
                </a:solidFill>
              </a:rPr>
              <a:t>prices</a:t>
            </a:r>
            <a:r>
              <a:rPr lang="fr-FR" sz="1800" b="1" dirty="0" smtClean="0">
                <a:solidFill>
                  <a:schemeClr val="tx2">
                    <a:lumMod val="75000"/>
                  </a:schemeClr>
                </a:solidFill>
              </a:rPr>
              <a:t> are </a:t>
            </a:r>
            <a:r>
              <a:rPr lang="fr-FR" sz="1800" b="1" dirty="0" err="1" smtClean="0">
                <a:solidFill>
                  <a:schemeClr val="tx2">
                    <a:lumMod val="75000"/>
                  </a:schemeClr>
                </a:solidFill>
              </a:rPr>
              <a:t>based</a:t>
            </a:r>
            <a:r>
              <a:rPr lang="fr-FR" sz="1800" b="1" dirty="0" smtClean="0">
                <a:solidFill>
                  <a:schemeClr val="tx2">
                    <a:lumMod val="75000"/>
                  </a:schemeClr>
                </a:solidFill>
              </a:rPr>
              <a:t> on </a:t>
            </a:r>
            <a:r>
              <a:rPr lang="fr-FR" sz="1800" b="1" dirty="0" err="1" smtClean="0">
                <a:solidFill>
                  <a:schemeClr val="tx2">
                    <a:lumMod val="75000"/>
                  </a:schemeClr>
                </a:solidFill>
              </a:rPr>
              <a:t>several</a:t>
            </a:r>
            <a:r>
              <a:rPr lang="fr-FR" sz="1800" b="1" dirty="0" smtClean="0">
                <a:solidFill>
                  <a:schemeClr val="tx2">
                    <a:lumMod val="75000"/>
                  </a:schemeClr>
                </a:solidFill>
              </a:rPr>
              <a:t> </a:t>
            </a:r>
            <a:r>
              <a:rPr lang="fr-FR" sz="1800" b="1" dirty="0" err="1" smtClean="0">
                <a:solidFill>
                  <a:schemeClr val="tx2">
                    <a:lumMod val="75000"/>
                  </a:schemeClr>
                </a:solidFill>
              </a:rPr>
              <a:t>factors</a:t>
            </a:r>
            <a:r>
              <a:rPr lang="fr-FR" sz="1800" b="1" dirty="0" smtClean="0">
                <a:solidFill>
                  <a:schemeClr val="tx2">
                    <a:lumMod val="75000"/>
                  </a:schemeClr>
                </a:solidFill>
              </a:rPr>
              <a:t>. </a:t>
            </a:r>
            <a:r>
              <a:rPr lang="fr-FR" sz="1800" b="1" dirty="0" err="1" smtClean="0">
                <a:solidFill>
                  <a:schemeClr val="tx2">
                    <a:lumMod val="75000"/>
                  </a:schemeClr>
                </a:solidFill>
              </a:rPr>
              <a:t>eg</a:t>
            </a:r>
            <a:r>
              <a:rPr lang="fr-FR" sz="1800" b="1" dirty="0" smtClean="0">
                <a:solidFill>
                  <a:schemeClr val="tx2">
                    <a:lumMod val="75000"/>
                  </a:schemeClr>
                </a:solidFill>
              </a:rPr>
              <a:t> </a:t>
            </a:r>
            <a:r>
              <a:rPr lang="fr-FR" sz="1800" b="1" dirty="0" err="1" smtClean="0">
                <a:solidFill>
                  <a:schemeClr val="tx2">
                    <a:lumMod val="75000"/>
                  </a:schemeClr>
                </a:solidFill>
              </a:rPr>
              <a:t>raw</a:t>
            </a:r>
            <a:r>
              <a:rPr lang="fr-FR" sz="1800" b="1" dirty="0" smtClean="0">
                <a:solidFill>
                  <a:schemeClr val="tx2">
                    <a:lumMod val="75000"/>
                  </a:schemeClr>
                </a:solidFill>
              </a:rPr>
              <a:t> </a:t>
            </a:r>
            <a:r>
              <a:rPr lang="fr-FR" sz="1800" b="1" dirty="0" err="1" smtClean="0">
                <a:solidFill>
                  <a:schemeClr val="tx2">
                    <a:lumMod val="75000"/>
                  </a:schemeClr>
                </a:solidFill>
              </a:rPr>
              <a:t>material</a:t>
            </a:r>
            <a:r>
              <a:rPr lang="fr-FR" sz="1800" b="1" dirty="0" smtClean="0">
                <a:solidFill>
                  <a:schemeClr val="tx2">
                    <a:lumMod val="75000"/>
                  </a:schemeClr>
                </a:solidFill>
              </a:rPr>
              <a:t> </a:t>
            </a:r>
            <a:r>
              <a:rPr lang="fr-FR" sz="1800" b="1" dirty="0" err="1" smtClean="0">
                <a:solidFill>
                  <a:schemeClr val="tx2">
                    <a:lumMod val="75000"/>
                  </a:schemeClr>
                </a:solidFill>
              </a:rPr>
              <a:t>costs</a:t>
            </a:r>
            <a:r>
              <a:rPr lang="fr-FR" sz="1800" b="1" dirty="0" smtClean="0">
                <a:solidFill>
                  <a:schemeClr val="tx2">
                    <a:lumMod val="75000"/>
                  </a:schemeClr>
                </a:solidFill>
              </a:rPr>
              <a:t> and </a:t>
            </a:r>
            <a:r>
              <a:rPr lang="fr-FR" sz="1800" b="1" dirty="0" err="1" smtClean="0">
                <a:solidFill>
                  <a:schemeClr val="tx2">
                    <a:lumMod val="75000"/>
                  </a:schemeClr>
                </a:solidFill>
              </a:rPr>
              <a:t>customer</a:t>
            </a:r>
            <a:r>
              <a:rPr lang="fr-FR" sz="1800" b="1" dirty="0" smtClean="0">
                <a:solidFill>
                  <a:schemeClr val="tx2">
                    <a:lumMod val="75000"/>
                  </a:schemeClr>
                </a:solidFill>
              </a:rPr>
              <a:t> </a:t>
            </a:r>
            <a:r>
              <a:rPr lang="fr-FR" sz="1800" b="1" dirty="0" err="1" smtClean="0">
                <a:solidFill>
                  <a:schemeClr val="tx2">
                    <a:lumMod val="75000"/>
                  </a:schemeClr>
                </a:solidFill>
              </a:rPr>
              <a:t>specifications</a:t>
            </a:r>
            <a:endParaRPr lang="fr-FR" sz="1800" b="1" dirty="0" smtClean="0">
              <a:solidFill>
                <a:schemeClr val="tx2">
                  <a:lumMod val="75000"/>
                </a:schemeClr>
              </a:solidFill>
            </a:endParaRPr>
          </a:p>
          <a:p>
            <a:pPr>
              <a:buFont typeface="Wingdings" panose="05000000000000000000" pitchFamily="2" charset="2"/>
              <a:buChar char="v"/>
            </a:pPr>
            <a:r>
              <a:rPr lang="fr-FR" sz="1800" b="1" dirty="0" err="1" smtClean="0">
                <a:solidFill>
                  <a:schemeClr val="tx2">
                    <a:lumMod val="75000"/>
                  </a:schemeClr>
                </a:solidFill>
              </a:rPr>
              <a:t>Prices</a:t>
            </a:r>
            <a:r>
              <a:rPr lang="fr-FR" sz="1800" b="1" dirty="0" smtClean="0">
                <a:solidFill>
                  <a:schemeClr val="tx2">
                    <a:lumMod val="75000"/>
                  </a:schemeClr>
                </a:solidFill>
              </a:rPr>
              <a:t> are </a:t>
            </a:r>
            <a:r>
              <a:rPr lang="fr-FR" sz="1800" b="1" dirty="0" err="1" smtClean="0">
                <a:solidFill>
                  <a:schemeClr val="tx2">
                    <a:lumMod val="75000"/>
                  </a:schemeClr>
                </a:solidFill>
              </a:rPr>
              <a:t>fixed</a:t>
            </a:r>
            <a:r>
              <a:rPr lang="fr-FR" sz="1800" b="1" dirty="0" smtClean="0">
                <a:solidFill>
                  <a:schemeClr val="tx2">
                    <a:lumMod val="75000"/>
                  </a:schemeClr>
                </a:solidFill>
              </a:rPr>
              <a:t>. The </a:t>
            </a:r>
            <a:r>
              <a:rPr lang="fr-FR" sz="1800" b="1" dirty="0" err="1" smtClean="0">
                <a:solidFill>
                  <a:schemeClr val="tx2">
                    <a:lumMod val="75000"/>
                  </a:schemeClr>
                </a:solidFill>
              </a:rPr>
              <a:t>company</a:t>
            </a:r>
            <a:r>
              <a:rPr lang="fr-FR" sz="1800" b="1" dirty="0" smtClean="0">
                <a:solidFill>
                  <a:schemeClr val="tx2">
                    <a:lumMod val="75000"/>
                  </a:schemeClr>
                </a:solidFill>
              </a:rPr>
              <a:t> </a:t>
            </a:r>
            <a:r>
              <a:rPr lang="fr-FR" sz="1800" b="1" dirty="0" err="1" smtClean="0">
                <a:solidFill>
                  <a:schemeClr val="tx2">
                    <a:lumMod val="75000"/>
                  </a:schemeClr>
                </a:solidFill>
              </a:rPr>
              <a:t>does</a:t>
            </a:r>
            <a:r>
              <a:rPr lang="fr-FR" sz="1800" b="1" dirty="0" smtClean="0">
                <a:solidFill>
                  <a:schemeClr val="tx2">
                    <a:lumMod val="75000"/>
                  </a:schemeClr>
                </a:solidFill>
              </a:rPr>
              <a:t> not </a:t>
            </a:r>
            <a:r>
              <a:rPr lang="fr-FR" sz="1800" b="1" dirty="0" err="1" smtClean="0">
                <a:solidFill>
                  <a:schemeClr val="tx2">
                    <a:lumMod val="75000"/>
                  </a:schemeClr>
                </a:solidFill>
              </a:rPr>
              <a:t>reduce</a:t>
            </a:r>
            <a:r>
              <a:rPr lang="fr-FR" sz="1800" b="1" dirty="0" smtClean="0">
                <a:solidFill>
                  <a:schemeClr val="tx2">
                    <a:lumMod val="75000"/>
                  </a:schemeClr>
                </a:solidFill>
              </a:rPr>
              <a:t> the </a:t>
            </a:r>
            <a:r>
              <a:rPr lang="fr-FR" sz="1800" b="1" dirty="0" err="1" smtClean="0">
                <a:solidFill>
                  <a:schemeClr val="tx2">
                    <a:lumMod val="75000"/>
                  </a:schemeClr>
                </a:solidFill>
              </a:rPr>
              <a:t>prices</a:t>
            </a:r>
            <a:r>
              <a:rPr lang="fr-FR" sz="1800" b="1" dirty="0" smtClean="0">
                <a:solidFill>
                  <a:schemeClr val="tx2">
                    <a:lumMod val="75000"/>
                  </a:schemeClr>
                </a:solidFill>
              </a:rPr>
              <a:t> of </a:t>
            </a:r>
            <a:r>
              <a:rPr lang="fr-FR" sz="1800" b="1" dirty="0" err="1" smtClean="0">
                <a:solidFill>
                  <a:schemeClr val="tx2">
                    <a:lumMod val="75000"/>
                  </a:schemeClr>
                </a:solidFill>
              </a:rPr>
              <a:t>its</a:t>
            </a:r>
            <a:r>
              <a:rPr lang="fr-FR" sz="1800" b="1" dirty="0" smtClean="0">
                <a:solidFill>
                  <a:schemeClr val="tx2">
                    <a:lumMod val="75000"/>
                  </a:schemeClr>
                </a:solidFill>
              </a:rPr>
              <a:t> </a:t>
            </a:r>
            <a:r>
              <a:rPr lang="fr-FR" sz="1800" b="1" dirty="0" err="1" smtClean="0">
                <a:solidFill>
                  <a:schemeClr val="tx2">
                    <a:lumMod val="75000"/>
                  </a:schemeClr>
                </a:solidFill>
              </a:rPr>
              <a:t>products</a:t>
            </a:r>
            <a:r>
              <a:rPr lang="fr-FR" sz="1800" b="1" dirty="0" smtClean="0">
                <a:solidFill>
                  <a:schemeClr val="tx2">
                    <a:lumMod val="75000"/>
                  </a:schemeClr>
                </a:solidFill>
              </a:rPr>
              <a:t>.</a:t>
            </a:r>
          </a:p>
          <a:p>
            <a:pPr>
              <a:buFont typeface="Wingdings" panose="05000000000000000000" pitchFamily="2" charset="2"/>
              <a:buChar char="v"/>
            </a:pPr>
            <a:r>
              <a:rPr lang="fr-FR" sz="1800" b="1" dirty="0" smtClean="0">
                <a:solidFill>
                  <a:schemeClr val="tx2">
                    <a:lumMod val="75000"/>
                  </a:schemeClr>
                </a:solidFill>
              </a:rPr>
              <a:t> </a:t>
            </a:r>
            <a:r>
              <a:rPr lang="fr-FR" sz="1800" b="1" dirty="0" err="1" smtClean="0">
                <a:solidFill>
                  <a:schemeClr val="tx2">
                    <a:lumMod val="75000"/>
                  </a:schemeClr>
                </a:solidFill>
              </a:rPr>
              <a:t>We</a:t>
            </a:r>
            <a:r>
              <a:rPr lang="fr-FR" sz="1800" b="1" dirty="0" smtClean="0">
                <a:solidFill>
                  <a:schemeClr val="tx2">
                    <a:lumMod val="75000"/>
                  </a:schemeClr>
                </a:solidFill>
              </a:rPr>
              <a:t> </a:t>
            </a:r>
            <a:r>
              <a:rPr lang="fr-FR" sz="1800" b="1" dirty="0" err="1" smtClean="0">
                <a:solidFill>
                  <a:schemeClr val="tx2">
                    <a:lumMod val="75000"/>
                  </a:schemeClr>
                </a:solidFill>
              </a:rPr>
              <a:t>give</a:t>
            </a:r>
            <a:r>
              <a:rPr lang="fr-FR" sz="1800" b="1" dirty="0" smtClean="0">
                <a:solidFill>
                  <a:schemeClr val="tx2">
                    <a:lumMod val="75000"/>
                  </a:schemeClr>
                </a:solidFill>
              </a:rPr>
              <a:t> </a:t>
            </a:r>
            <a:r>
              <a:rPr lang="fr-FR" sz="1800" b="1" dirty="0" err="1" smtClean="0">
                <a:solidFill>
                  <a:schemeClr val="tx2">
                    <a:lumMod val="75000"/>
                  </a:schemeClr>
                </a:solidFill>
              </a:rPr>
              <a:t>our</a:t>
            </a:r>
            <a:r>
              <a:rPr lang="fr-FR" sz="1800" b="1" dirty="0" smtClean="0">
                <a:solidFill>
                  <a:schemeClr val="tx2">
                    <a:lumMod val="75000"/>
                  </a:schemeClr>
                </a:solidFill>
              </a:rPr>
              <a:t> clients the best quality </a:t>
            </a:r>
            <a:r>
              <a:rPr lang="fr-FR" sz="1800" b="1" dirty="0" err="1" smtClean="0">
                <a:solidFill>
                  <a:schemeClr val="tx2">
                    <a:lumMod val="75000"/>
                  </a:schemeClr>
                </a:solidFill>
              </a:rPr>
              <a:t>products</a:t>
            </a:r>
            <a:r>
              <a:rPr lang="fr-FR" sz="1800" b="1" dirty="0" smtClean="0">
                <a:solidFill>
                  <a:schemeClr val="tx2">
                    <a:lumMod val="75000"/>
                  </a:schemeClr>
                </a:solidFill>
              </a:rPr>
              <a:t>  </a:t>
            </a:r>
            <a:r>
              <a:rPr lang="fr-FR" sz="1800" b="1" dirty="0" err="1" smtClean="0">
                <a:solidFill>
                  <a:schemeClr val="tx2">
                    <a:lumMod val="75000"/>
                  </a:schemeClr>
                </a:solidFill>
              </a:rPr>
              <a:t>at</a:t>
            </a:r>
            <a:r>
              <a:rPr lang="fr-FR" sz="1800" b="1" dirty="0" smtClean="0">
                <a:solidFill>
                  <a:schemeClr val="tx2">
                    <a:lumMod val="75000"/>
                  </a:schemeClr>
                </a:solidFill>
              </a:rPr>
              <a:t> the </a:t>
            </a:r>
            <a:r>
              <a:rPr lang="fr-FR" sz="1800" b="1" dirty="0" err="1" smtClean="0">
                <a:solidFill>
                  <a:schemeClr val="tx2">
                    <a:lumMod val="75000"/>
                  </a:schemeClr>
                </a:solidFill>
              </a:rPr>
              <a:t>lowest</a:t>
            </a:r>
            <a:r>
              <a:rPr lang="fr-FR" sz="1800" b="1" dirty="0" smtClean="0">
                <a:solidFill>
                  <a:schemeClr val="tx2">
                    <a:lumMod val="75000"/>
                  </a:schemeClr>
                </a:solidFill>
              </a:rPr>
              <a:t> </a:t>
            </a:r>
            <a:r>
              <a:rPr lang="fr-FR" sz="1800" b="1" dirty="0" err="1" smtClean="0">
                <a:solidFill>
                  <a:schemeClr val="tx2">
                    <a:lumMod val="75000"/>
                  </a:schemeClr>
                </a:solidFill>
              </a:rPr>
              <a:t>prices</a:t>
            </a:r>
            <a:r>
              <a:rPr lang="fr-FR" sz="1800" b="1" dirty="0" smtClean="0">
                <a:solidFill>
                  <a:schemeClr val="tx2">
                    <a:lumMod val="75000"/>
                  </a:schemeClr>
                </a:solidFill>
              </a:rPr>
              <a:t>.</a:t>
            </a:r>
            <a:endParaRPr lang="en-US" sz="1800" b="1" dirty="0">
              <a:solidFill>
                <a:schemeClr val="tx2">
                  <a:lumMod val="75000"/>
                </a:schemeClr>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167691813"/>
              </p:ext>
            </p:extLst>
          </p:nvPr>
        </p:nvGraphicFramePr>
        <p:xfrm>
          <a:off x="165302" y="5423172"/>
          <a:ext cx="1086204" cy="1312496"/>
        </p:xfrm>
        <a:graphic>
          <a:graphicData uri="http://schemas.openxmlformats.org/presentationml/2006/ole">
            <mc:AlternateContent xmlns:mc="http://schemas.openxmlformats.org/markup-compatibility/2006">
              <mc:Choice xmlns:v="urn:schemas-microsoft-com:vml" Requires="v">
                <p:oleObj spid="_x0000_s16389" r:id="rId3" imgW="2238687" imgH="2790476" progId="">
                  <p:embed/>
                </p:oleObj>
              </mc:Choice>
              <mc:Fallback>
                <p:oleObj r:id="rId3" imgW="2238687" imgH="27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02" y="5423172"/>
                        <a:ext cx="1086204" cy="1312496"/>
                      </a:xfrm>
                      <a:prstGeom prst="rect">
                        <a:avLst/>
                      </a:prstGeom>
                      <a:noFill/>
                    </p:spPr>
                  </p:pic>
                </p:oleObj>
              </mc:Fallback>
            </mc:AlternateContent>
          </a:graphicData>
        </a:graphic>
      </p:graphicFrame>
    </p:spTree>
    <p:extLst>
      <p:ext uri="{BB962C8B-B14F-4D97-AF65-F5344CB8AC3E}">
        <p14:creationId xmlns:p14="http://schemas.microsoft.com/office/powerpoint/2010/main" val="453045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txBox="1">
            <a:spLocks/>
          </p:cNvSpPr>
          <p:nvPr/>
        </p:nvSpPr>
        <p:spPr>
          <a:xfrm>
            <a:off x="257578" y="1080046"/>
            <a:ext cx="5151549" cy="4846032"/>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8606" indent="-278606">
              <a:buFont typeface="Wingdings" panose="05000000000000000000" pitchFamily="2" charset="2"/>
              <a:buChar char="v"/>
            </a:pPr>
            <a:endParaRPr lang="fr-FR" sz="1800" b="1" dirty="0" smtClean="0">
              <a:solidFill>
                <a:schemeClr val="accent5"/>
              </a:solidFill>
            </a:endParaRPr>
          </a:p>
          <a:p>
            <a:pPr marL="278606" indent="-278606">
              <a:buFont typeface="Wingdings" panose="05000000000000000000" pitchFamily="2" charset="2"/>
              <a:buChar char="v"/>
            </a:pPr>
            <a:endParaRPr lang="fr-FR" sz="1800" b="1" dirty="0" smtClean="0">
              <a:solidFill>
                <a:schemeClr val="accent5"/>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84992492"/>
              </p:ext>
            </p:extLst>
          </p:nvPr>
        </p:nvGraphicFramePr>
        <p:xfrm>
          <a:off x="257578" y="5269830"/>
          <a:ext cx="1086204" cy="1312496"/>
        </p:xfrm>
        <a:graphic>
          <a:graphicData uri="http://schemas.openxmlformats.org/presentationml/2006/ole">
            <mc:AlternateContent xmlns:mc="http://schemas.openxmlformats.org/markup-compatibility/2006">
              <mc:Choice xmlns:v="urn:schemas-microsoft-com:vml" Requires="v">
                <p:oleObj spid="_x0000_s17412" r:id="rId3" imgW="2238687" imgH="2790476" progId="">
                  <p:embed/>
                </p:oleObj>
              </mc:Choice>
              <mc:Fallback>
                <p:oleObj r:id="rId3" imgW="2238687" imgH="27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578" y="5269830"/>
                        <a:ext cx="1086204" cy="1312496"/>
                      </a:xfrm>
                      <a:prstGeom prst="rect">
                        <a:avLst/>
                      </a:prstGeom>
                      <a:noFill/>
                    </p:spPr>
                  </p:pic>
                </p:oleObj>
              </mc:Fallback>
            </mc:AlternateContent>
          </a:graphicData>
        </a:graphic>
      </p:graphicFrame>
      <p:sp>
        <p:nvSpPr>
          <p:cNvPr id="6" name="Title 1"/>
          <p:cNvSpPr txBox="1">
            <a:spLocks/>
          </p:cNvSpPr>
          <p:nvPr/>
        </p:nvSpPr>
        <p:spPr>
          <a:xfrm>
            <a:off x="605529" y="166049"/>
            <a:ext cx="10698480" cy="913997"/>
          </a:xfrm>
          <a:prstGeom prst="rect">
            <a:avLst/>
          </a:prstGeom>
        </p:spPr>
        <p:txBody>
          <a:bodyPr vert="horz" lIns="91440" tIns="45720" rIns="91440" bIns="45720" rtlCol="0" anchor="b">
            <a:normAutofit/>
          </a:bodyPr>
          <a:lstStyle>
            <a:lvl1pPr algn="l" defTabSz="891540" rtl="0" eaLnBrk="1" latinLnBrk="0" hangingPunct="1">
              <a:lnSpc>
                <a:spcPct val="90000"/>
              </a:lnSpc>
              <a:spcBef>
                <a:spcPct val="0"/>
              </a:spcBef>
              <a:buNone/>
              <a:defRPr sz="3120" kern="1200">
                <a:solidFill>
                  <a:schemeClr val="tx1"/>
                </a:solidFill>
                <a:latin typeface="+mj-lt"/>
                <a:ea typeface="+mj-ea"/>
                <a:cs typeface="+mj-cs"/>
              </a:defRPr>
            </a:lvl1pPr>
          </a:lstStyle>
          <a:p>
            <a:r>
              <a:rPr lang="en-US" sz="4000" b="1" dirty="0" smtClean="0">
                <a:solidFill>
                  <a:schemeClr val="bg2">
                    <a:lumMod val="75000"/>
                  </a:schemeClr>
                </a:solidFill>
                <a:effectLst>
                  <a:outerShdw blurRad="38100" dist="38100" dir="2700000" algn="tl">
                    <a:srgbClr val="000000">
                      <a:alpha val="43137"/>
                    </a:srgbClr>
                  </a:outerShdw>
                </a:effectLst>
                <a:latin typeface="Candara"/>
                <a:cs typeface="Candara"/>
              </a:rPr>
              <a:t>Why our clients choose us</a:t>
            </a:r>
            <a:endParaRPr lang="en-US" sz="4000" b="1" dirty="0">
              <a:solidFill>
                <a:schemeClr val="bg2">
                  <a:lumMod val="75000"/>
                </a:schemeClr>
              </a:solidFill>
              <a:effectLst>
                <a:outerShdw blurRad="38100" dist="38100" dir="2700000" algn="tl">
                  <a:srgbClr val="000000">
                    <a:alpha val="43137"/>
                  </a:srgbClr>
                </a:outerShdw>
              </a:effectLst>
              <a:latin typeface="Candara"/>
              <a:cs typeface="Candara"/>
            </a:endParaRPr>
          </a:p>
        </p:txBody>
      </p:sp>
      <p:sp>
        <p:nvSpPr>
          <p:cNvPr id="7" name="Subtitle 2"/>
          <p:cNvSpPr txBox="1">
            <a:spLocks/>
          </p:cNvSpPr>
          <p:nvPr/>
        </p:nvSpPr>
        <p:spPr>
          <a:xfrm>
            <a:off x="708560" y="1651105"/>
            <a:ext cx="10934008" cy="2650440"/>
          </a:xfrm>
          <a:prstGeom prst="rect">
            <a:avLst/>
          </a:prstGeom>
          <a:solidFill>
            <a:srgbClr val="92D050"/>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5770" indent="-445770">
              <a:buFont typeface="Wingdings" panose="05000000000000000000" pitchFamily="2" charset="2"/>
              <a:buChar char="v"/>
            </a:pPr>
            <a:r>
              <a:rPr lang="fr-FR" sz="1800" b="1" dirty="0" err="1" smtClean="0">
                <a:solidFill>
                  <a:schemeClr val="accent2">
                    <a:lumMod val="75000"/>
                  </a:schemeClr>
                </a:solidFill>
              </a:rPr>
              <a:t>Nearness</a:t>
            </a:r>
            <a:r>
              <a:rPr lang="fr-FR" sz="1800" b="1" dirty="0" smtClean="0">
                <a:solidFill>
                  <a:schemeClr val="accent2">
                    <a:lumMod val="75000"/>
                  </a:schemeClr>
                </a:solidFill>
              </a:rPr>
              <a:t> to </a:t>
            </a:r>
            <a:r>
              <a:rPr lang="fr-FR" sz="1800" b="1" dirty="0" err="1" smtClean="0">
                <a:solidFill>
                  <a:schemeClr val="accent2">
                    <a:lumMod val="75000"/>
                  </a:schemeClr>
                </a:solidFill>
              </a:rPr>
              <a:t>raw</a:t>
            </a:r>
            <a:r>
              <a:rPr lang="fr-FR" sz="1800" b="1" dirty="0" smtClean="0">
                <a:solidFill>
                  <a:schemeClr val="accent2">
                    <a:lumMod val="75000"/>
                  </a:schemeClr>
                </a:solidFill>
              </a:rPr>
              <a:t> </a:t>
            </a:r>
            <a:r>
              <a:rPr lang="fr-FR" sz="1800" b="1" dirty="0" err="1" smtClean="0">
                <a:solidFill>
                  <a:schemeClr val="accent2">
                    <a:lumMod val="75000"/>
                  </a:schemeClr>
                </a:solidFill>
              </a:rPr>
              <a:t>materials</a:t>
            </a:r>
            <a:r>
              <a:rPr lang="fr-FR" sz="1800" b="1" dirty="0" smtClean="0">
                <a:solidFill>
                  <a:schemeClr val="accent2">
                    <a:lumMod val="75000"/>
                  </a:schemeClr>
                </a:solidFill>
              </a:rPr>
              <a:t> </a:t>
            </a:r>
          </a:p>
          <a:p>
            <a:pPr marL="445770" indent="-445770">
              <a:buFont typeface="Wingdings" panose="05000000000000000000" pitchFamily="2" charset="2"/>
              <a:buChar char="v"/>
            </a:pPr>
            <a:r>
              <a:rPr lang="fr-FR" sz="1800" b="1" dirty="0" smtClean="0">
                <a:solidFill>
                  <a:schemeClr val="accent2">
                    <a:lumMod val="75000"/>
                  </a:schemeClr>
                </a:solidFill>
              </a:rPr>
              <a:t>Our assurance of the </a:t>
            </a:r>
            <a:r>
              <a:rPr lang="fr-FR" sz="1800" b="1" dirty="0" err="1" smtClean="0">
                <a:solidFill>
                  <a:schemeClr val="accent2">
                    <a:lumMod val="75000"/>
                  </a:schemeClr>
                </a:solidFill>
              </a:rPr>
              <a:t>highest</a:t>
            </a:r>
            <a:r>
              <a:rPr lang="fr-FR" sz="1800" b="1" dirty="0" smtClean="0">
                <a:solidFill>
                  <a:schemeClr val="accent2">
                    <a:lumMod val="75000"/>
                  </a:schemeClr>
                </a:solidFill>
              </a:rPr>
              <a:t> </a:t>
            </a:r>
            <a:r>
              <a:rPr lang="fr-FR" sz="1800" b="1" dirty="0" err="1" smtClean="0">
                <a:solidFill>
                  <a:schemeClr val="accent2">
                    <a:lumMod val="75000"/>
                  </a:schemeClr>
                </a:solidFill>
              </a:rPr>
              <a:t>quality</a:t>
            </a:r>
            <a:r>
              <a:rPr lang="fr-FR" sz="1800" b="1" dirty="0">
                <a:solidFill>
                  <a:schemeClr val="accent2">
                    <a:lumMod val="75000"/>
                  </a:schemeClr>
                </a:solidFill>
              </a:rPr>
              <a:t> </a:t>
            </a:r>
            <a:r>
              <a:rPr lang="fr-FR" sz="1800" b="1" dirty="0" err="1" smtClean="0">
                <a:solidFill>
                  <a:schemeClr val="accent2">
                    <a:lumMod val="75000"/>
                  </a:schemeClr>
                </a:solidFill>
              </a:rPr>
              <a:t>that</a:t>
            </a:r>
            <a:r>
              <a:rPr lang="fr-FR" sz="1800" b="1" dirty="0" smtClean="0">
                <a:solidFill>
                  <a:schemeClr val="accent2">
                    <a:lumMod val="75000"/>
                  </a:schemeClr>
                </a:solidFill>
              </a:rPr>
              <a:t> suit client </a:t>
            </a:r>
            <a:r>
              <a:rPr lang="fr-FR" sz="1800" b="1" dirty="0" err="1" smtClean="0">
                <a:solidFill>
                  <a:schemeClr val="accent2">
                    <a:lumMod val="75000"/>
                  </a:schemeClr>
                </a:solidFill>
              </a:rPr>
              <a:t>specifications</a:t>
            </a:r>
            <a:endParaRPr lang="fr-FR" sz="1800" b="1" dirty="0" smtClean="0">
              <a:solidFill>
                <a:schemeClr val="accent2">
                  <a:lumMod val="75000"/>
                </a:schemeClr>
              </a:solidFill>
            </a:endParaRPr>
          </a:p>
          <a:p>
            <a:pPr marL="445770" indent="-445770">
              <a:buFont typeface="Wingdings" panose="05000000000000000000" pitchFamily="2" charset="2"/>
              <a:buChar char="v"/>
            </a:pPr>
            <a:r>
              <a:rPr lang="fr-FR" sz="1800" b="1" dirty="0" smtClean="0">
                <a:solidFill>
                  <a:schemeClr val="accent2">
                    <a:lumMod val="75000"/>
                  </a:schemeClr>
                </a:solidFill>
              </a:rPr>
              <a:t>Our use of state of the art </a:t>
            </a:r>
            <a:r>
              <a:rPr lang="fr-FR" sz="1800" b="1" dirty="0" err="1" smtClean="0">
                <a:solidFill>
                  <a:schemeClr val="accent2">
                    <a:lumMod val="75000"/>
                  </a:schemeClr>
                </a:solidFill>
              </a:rPr>
              <a:t>facilities</a:t>
            </a:r>
            <a:r>
              <a:rPr lang="fr-FR" sz="1800" b="1" dirty="0" smtClean="0">
                <a:solidFill>
                  <a:schemeClr val="accent2">
                    <a:lumMod val="75000"/>
                  </a:schemeClr>
                </a:solidFill>
              </a:rPr>
              <a:t>, </a:t>
            </a:r>
            <a:r>
              <a:rPr lang="fr-FR" sz="1800" b="1" dirty="0" err="1" smtClean="0">
                <a:solidFill>
                  <a:schemeClr val="accent2">
                    <a:lumMod val="75000"/>
                  </a:schemeClr>
                </a:solidFill>
              </a:rPr>
              <a:t>ensuring</a:t>
            </a:r>
            <a:r>
              <a:rPr lang="fr-FR" sz="1800" b="1" dirty="0" smtClean="0">
                <a:solidFill>
                  <a:schemeClr val="accent2">
                    <a:lumMod val="75000"/>
                  </a:schemeClr>
                </a:solidFill>
              </a:rPr>
              <a:t> high </a:t>
            </a:r>
            <a:r>
              <a:rPr lang="fr-FR" sz="1800" b="1" dirty="0" err="1" smtClean="0">
                <a:solidFill>
                  <a:schemeClr val="accent2">
                    <a:lumMod val="75000"/>
                  </a:schemeClr>
                </a:solidFill>
              </a:rPr>
              <a:t>efficiency</a:t>
            </a:r>
            <a:endParaRPr lang="fr-FR" sz="1800" b="1" dirty="0" smtClean="0">
              <a:solidFill>
                <a:schemeClr val="accent2">
                  <a:lumMod val="75000"/>
                </a:schemeClr>
              </a:solidFill>
            </a:endParaRPr>
          </a:p>
          <a:p>
            <a:pPr marL="445770" indent="-445770">
              <a:buFont typeface="Wingdings" panose="05000000000000000000" pitchFamily="2" charset="2"/>
              <a:buChar char="v"/>
            </a:pPr>
            <a:r>
              <a:rPr lang="fr-FR" sz="1800" b="1" dirty="0" smtClean="0">
                <a:solidFill>
                  <a:schemeClr val="accent2">
                    <a:lumMod val="75000"/>
                  </a:schemeClr>
                </a:solidFill>
              </a:rPr>
              <a:t>Our </a:t>
            </a:r>
            <a:r>
              <a:rPr lang="fr-FR" sz="1800" b="1" dirty="0" err="1" smtClean="0">
                <a:solidFill>
                  <a:schemeClr val="accent2">
                    <a:lumMod val="75000"/>
                  </a:schemeClr>
                </a:solidFill>
              </a:rPr>
              <a:t>prices</a:t>
            </a:r>
            <a:r>
              <a:rPr lang="fr-FR" sz="1800" b="1" dirty="0" smtClean="0">
                <a:solidFill>
                  <a:schemeClr val="accent2">
                    <a:lumMod val="75000"/>
                  </a:schemeClr>
                </a:solidFill>
              </a:rPr>
              <a:t> are </a:t>
            </a:r>
            <a:r>
              <a:rPr lang="fr-FR" sz="1800" b="1" dirty="0" err="1" smtClean="0">
                <a:solidFill>
                  <a:schemeClr val="accent2">
                    <a:lumMod val="75000"/>
                  </a:schemeClr>
                </a:solidFill>
              </a:rPr>
              <a:t>highly</a:t>
            </a:r>
            <a:r>
              <a:rPr lang="fr-FR" sz="1800" b="1" dirty="0" smtClean="0">
                <a:solidFill>
                  <a:schemeClr val="accent2">
                    <a:lumMod val="75000"/>
                  </a:schemeClr>
                </a:solidFill>
              </a:rPr>
              <a:t> </a:t>
            </a:r>
            <a:r>
              <a:rPr lang="fr-FR" sz="1800" b="1" dirty="0" err="1" smtClean="0">
                <a:solidFill>
                  <a:schemeClr val="accent2">
                    <a:lumMod val="75000"/>
                  </a:schemeClr>
                </a:solidFill>
              </a:rPr>
              <a:t>competitive</a:t>
            </a:r>
            <a:endParaRPr lang="fr-FR" sz="1800" b="1" dirty="0" smtClean="0">
              <a:solidFill>
                <a:schemeClr val="accent2">
                  <a:lumMod val="75000"/>
                </a:schemeClr>
              </a:solidFill>
            </a:endParaRPr>
          </a:p>
          <a:p>
            <a:pPr marL="0" indent="0">
              <a:buNone/>
            </a:pPr>
            <a:endParaRPr lang="en-US" sz="1800" b="1" dirty="0">
              <a:solidFill>
                <a:schemeClr val="accent2">
                  <a:lumMod val="75000"/>
                </a:schemeClr>
              </a:solidFill>
            </a:endParaRPr>
          </a:p>
        </p:txBody>
      </p:sp>
    </p:spTree>
    <p:extLst>
      <p:ext uri="{BB962C8B-B14F-4D97-AF65-F5344CB8AC3E}">
        <p14:creationId xmlns:p14="http://schemas.microsoft.com/office/powerpoint/2010/main" val="1168024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4212" y="685800"/>
            <a:ext cx="7416599" cy="1104364"/>
          </a:xfrm>
          <a:effectLst>
            <a:outerShdw blurRad="50800" dist="38100" dir="16200000" rotWithShape="0">
              <a:prstClr val="black">
                <a:alpha val="40000"/>
              </a:prstClr>
            </a:outerShdw>
          </a:effectLst>
        </p:spPr>
        <p:txBody>
          <a:bodyPr>
            <a:normAutofit/>
          </a:bodyPr>
          <a:lstStyle/>
          <a:p>
            <a:r>
              <a:rPr lang="en-US" sz="3200" b="1" dirty="0" smtClean="0">
                <a:solidFill>
                  <a:schemeClr val="accent1">
                    <a:lumMod val="90000"/>
                    <a:lumOff val="10000"/>
                  </a:schemeClr>
                </a:solidFill>
              </a:rPr>
              <a:t>OUR BACKGROUND</a:t>
            </a:r>
            <a:endParaRPr lang="en-US" sz="3200" b="1" dirty="0">
              <a:solidFill>
                <a:schemeClr val="accent1">
                  <a:lumMod val="90000"/>
                  <a:lumOff val="10000"/>
                </a:schemeClr>
              </a:solidFill>
            </a:endParaRPr>
          </a:p>
        </p:txBody>
      </p:sp>
      <p:sp>
        <p:nvSpPr>
          <p:cNvPr id="6" name="Subtitle 5"/>
          <p:cNvSpPr txBox="1">
            <a:spLocks noGrp="1"/>
          </p:cNvSpPr>
          <p:nvPr>
            <p:ph type="subTitle" idx="1"/>
          </p:nvPr>
        </p:nvSpPr>
        <p:spPr>
          <a:xfrm>
            <a:off x="684212" y="1880852"/>
            <a:ext cx="10855325" cy="3930307"/>
          </a:xfrm>
          <a:prstGeom prst="rect">
            <a:avLst/>
          </a:prstGeom>
          <a:solidFill>
            <a:schemeClr val="tx2">
              <a:lumMod val="75000"/>
              <a:alpha val="64000"/>
            </a:schemeClr>
          </a:solidFill>
          <a:effectLst>
            <a:outerShdw blurRad="50800" dist="38100" dir="18900000" algn="b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sz="1600" b="1" dirty="0" smtClean="0">
                <a:solidFill>
                  <a:schemeClr val="bg2">
                    <a:lumMod val="50000"/>
                  </a:schemeClr>
                </a:solidFill>
              </a:rPr>
              <a:t>Ghana Nuts Company Ltd, located in </a:t>
            </a:r>
            <a:r>
              <a:rPr lang="en-US" sz="1600" b="1" dirty="0" err="1" smtClean="0">
                <a:solidFill>
                  <a:schemeClr val="bg2">
                    <a:lumMod val="50000"/>
                  </a:schemeClr>
                </a:solidFill>
              </a:rPr>
              <a:t>Techiman</a:t>
            </a:r>
            <a:r>
              <a:rPr lang="en-US" sz="1600" b="1" dirty="0" smtClean="0">
                <a:solidFill>
                  <a:schemeClr val="bg2">
                    <a:lumMod val="50000"/>
                  </a:schemeClr>
                </a:solidFill>
              </a:rPr>
              <a:t> in the </a:t>
            </a:r>
            <a:r>
              <a:rPr lang="en-US" sz="1600" b="1" dirty="0" err="1" smtClean="0">
                <a:solidFill>
                  <a:schemeClr val="bg2">
                    <a:lumMod val="50000"/>
                  </a:schemeClr>
                </a:solidFill>
              </a:rPr>
              <a:t>Brong</a:t>
            </a:r>
            <a:r>
              <a:rPr lang="en-US" sz="1600" b="1" dirty="0" smtClean="0">
                <a:solidFill>
                  <a:schemeClr val="bg2">
                    <a:lumMod val="50000"/>
                  </a:schemeClr>
                </a:solidFill>
              </a:rPr>
              <a:t> -</a:t>
            </a:r>
            <a:r>
              <a:rPr lang="en-US" sz="1600" b="1" dirty="0" err="1" smtClean="0">
                <a:solidFill>
                  <a:schemeClr val="bg2">
                    <a:lumMod val="50000"/>
                  </a:schemeClr>
                </a:solidFill>
              </a:rPr>
              <a:t>Ahafo</a:t>
            </a:r>
            <a:r>
              <a:rPr lang="en-US" sz="1600" b="1" dirty="0" smtClean="0">
                <a:solidFill>
                  <a:schemeClr val="bg2">
                    <a:lumMod val="50000"/>
                  </a:schemeClr>
                </a:solidFill>
              </a:rPr>
              <a:t> Region has been in existence since 2001.</a:t>
            </a:r>
          </a:p>
          <a:p>
            <a:endParaRPr lang="en-US" sz="1600" b="1" dirty="0">
              <a:solidFill>
                <a:schemeClr val="bg2">
                  <a:lumMod val="50000"/>
                </a:schemeClr>
              </a:solidFill>
            </a:endParaRPr>
          </a:p>
          <a:p>
            <a:pPr marL="285750" indent="-285750">
              <a:buFont typeface="Arial" panose="020B0604020202020204" pitchFamily="34" charset="0"/>
              <a:buChar char="•"/>
            </a:pPr>
            <a:r>
              <a:rPr lang="en-US" sz="1600" b="1" dirty="0" smtClean="0">
                <a:solidFill>
                  <a:schemeClr val="bg2">
                    <a:lumMod val="50000"/>
                  </a:schemeClr>
                </a:solidFill>
              </a:rPr>
              <a:t>The company is a major player in the shea nuts industry with current annual shea nuts crushing capacity of over 90,000 metric tons. With all of its total crude shea butter output going for export.</a:t>
            </a:r>
          </a:p>
          <a:p>
            <a:endParaRPr lang="en-US" sz="1600" b="1" dirty="0">
              <a:solidFill>
                <a:schemeClr val="bg2">
                  <a:lumMod val="50000"/>
                </a:schemeClr>
              </a:solidFill>
            </a:endParaRPr>
          </a:p>
          <a:p>
            <a:pPr marL="285750" indent="-285750">
              <a:buFont typeface="Arial" panose="020B0604020202020204" pitchFamily="34" charset="0"/>
              <a:buChar char="•"/>
            </a:pPr>
            <a:r>
              <a:rPr lang="en-US" sz="1600" b="1" dirty="0" smtClean="0">
                <a:solidFill>
                  <a:schemeClr val="bg2">
                    <a:lumMod val="50000"/>
                  </a:schemeClr>
                </a:solidFill>
              </a:rPr>
              <a:t>Ghana Nuts also has a 35,000 tons per annum soya bean capacity plant and a 70 tons per day refinery plant. </a:t>
            </a:r>
          </a:p>
          <a:p>
            <a:endParaRPr lang="en-US" sz="1600" b="1" dirty="0">
              <a:solidFill>
                <a:schemeClr val="bg2">
                  <a:lumMod val="50000"/>
                </a:schemeClr>
              </a:solidFill>
            </a:endParaRPr>
          </a:p>
          <a:p>
            <a:pPr marL="285750" indent="-285750">
              <a:buFont typeface="Arial" panose="020B0604020202020204" pitchFamily="34" charset="0"/>
              <a:buChar char="•"/>
            </a:pPr>
            <a:r>
              <a:rPr lang="en-US" sz="1600" b="1" dirty="0" smtClean="0">
                <a:solidFill>
                  <a:schemeClr val="bg2">
                    <a:lumMod val="50000"/>
                  </a:schemeClr>
                </a:solidFill>
              </a:rPr>
              <a:t>The company currently employs over three hundred and fifty (350) direct </a:t>
            </a:r>
            <a:r>
              <a:rPr lang="en-US" sz="1600" b="1" dirty="0" err="1" smtClean="0">
                <a:solidFill>
                  <a:schemeClr val="bg2">
                    <a:lumMod val="50000"/>
                  </a:schemeClr>
                </a:solidFill>
              </a:rPr>
              <a:t>labour</a:t>
            </a:r>
            <a:r>
              <a:rPr lang="en-US" sz="1600" b="1" dirty="0" smtClean="0">
                <a:solidFill>
                  <a:schemeClr val="bg2">
                    <a:lumMod val="50000"/>
                  </a:schemeClr>
                </a:solidFill>
              </a:rPr>
              <a:t> force and over a thousand (1000) indirect workers for both the shea nuts and the soya bean value chains.</a:t>
            </a:r>
          </a:p>
          <a:p>
            <a:endParaRPr lang="en-US" sz="1600" b="1" dirty="0">
              <a:solidFill>
                <a:schemeClr val="bg2">
                  <a:lumMod val="50000"/>
                </a:schemeClr>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300552638"/>
              </p:ext>
            </p:extLst>
          </p:nvPr>
        </p:nvGraphicFramePr>
        <p:xfrm>
          <a:off x="10763656" y="257577"/>
          <a:ext cx="1086204" cy="1312496"/>
        </p:xfrm>
        <a:graphic>
          <a:graphicData uri="http://schemas.openxmlformats.org/presentationml/2006/ole">
            <mc:AlternateContent xmlns:mc="http://schemas.openxmlformats.org/markup-compatibility/2006">
              <mc:Choice xmlns:v="urn:schemas-microsoft-com:vml" Requires="v">
                <p:oleObj spid="_x0000_s2058" r:id="rId3" imgW="2238687" imgH="2790476" progId="">
                  <p:embed/>
                </p:oleObj>
              </mc:Choice>
              <mc:Fallback>
                <p:oleObj r:id="rId3" imgW="2238687" imgH="27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3656" y="257577"/>
                        <a:ext cx="1086204" cy="1312496"/>
                      </a:xfrm>
                      <a:prstGeom prst="rect">
                        <a:avLst/>
                      </a:prstGeom>
                      <a:noFill/>
                    </p:spPr>
                  </p:pic>
                </p:oleObj>
              </mc:Fallback>
            </mc:AlternateContent>
          </a:graphicData>
        </a:graphic>
      </p:graphicFrame>
    </p:spTree>
    <p:extLst>
      <p:ext uri="{BB962C8B-B14F-4D97-AF65-F5344CB8AC3E}">
        <p14:creationId xmlns:p14="http://schemas.microsoft.com/office/powerpoint/2010/main" val="2517385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4212" y="685800"/>
            <a:ext cx="9618887" cy="936938"/>
          </a:xfrm>
          <a:effectLst>
            <a:glow rad="139700">
              <a:schemeClr val="accent3">
                <a:satMod val="175000"/>
                <a:alpha val="40000"/>
              </a:schemeClr>
            </a:glow>
            <a:outerShdw blurRad="76200" dist="12700" dir="8100000" sy="-23000" kx="800400" algn="br" rotWithShape="0">
              <a:prstClr val="black">
                <a:alpha val="20000"/>
              </a:prstClr>
            </a:outerShdw>
          </a:effectLst>
        </p:spPr>
        <p:txBody>
          <a:bodyPr>
            <a:normAutofit/>
          </a:bodyPr>
          <a:lstStyle/>
          <a:p>
            <a:r>
              <a:rPr lang="en-US" sz="3200" b="1" dirty="0" smtClean="0">
                <a:solidFill>
                  <a:schemeClr val="bg2">
                    <a:lumMod val="75000"/>
                  </a:schemeClr>
                </a:solidFill>
              </a:rPr>
              <a:t>Where we are &amp; what we aim to achieve</a:t>
            </a:r>
            <a:endParaRPr lang="en-US" sz="3200" b="1" dirty="0">
              <a:solidFill>
                <a:schemeClr val="bg2">
                  <a:lumMod val="75000"/>
                </a:schemeClr>
              </a:solidFill>
            </a:endParaRPr>
          </a:p>
        </p:txBody>
      </p:sp>
      <p:sp>
        <p:nvSpPr>
          <p:cNvPr id="6" name="Subtitle 5"/>
          <p:cNvSpPr txBox="1">
            <a:spLocks noGrp="1"/>
          </p:cNvSpPr>
          <p:nvPr>
            <p:ph type="subTitle" idx="1"/>
          </p:nvPr>
        </p:nvSpPr>
        <p:spPr>
          <a:xfrm>
            <a:off x="684213" y="1777285"/>
            <a:ext cx="10765106" cy="4302716"/>
          </a:xfrm>
          <a:prstGeom prst="rect">
            <a:avLst/>
          </a:prstGeom>
          <a:solidFill>
            <a:schemeClr val="bg2">
              <a:lumMod val="60000"/>
              <a:lumOff val="40000"/>
              <a:alpha val="64000"/>
            </a:schemeClr>
          </a:solidFill>
          <a:scene3d>
            <a:camera prst="orthographicFront"/>
            <a:lightRig rig="threePt" dir="t"/>
          </a:scene3d>
          <a:sp3d>
            <a:bevelT w="114300" prst="hardEdge"/>
          </a:sp3d>
        </p:spPr>
        <p:txBody>
          <a:bodyPr wrap="square" rtlCol="0">
            <a:spAutoFit/>
          </a:bodyPr>
          <a:lstStyle/>
          <a:p>
            <a:pPr marL="0" lvl="1" algn="l" defTabSz="1066800">
              <a:lnSpc>
                <a:spcPct val="90000"/>
              </a:lnSpc>
              <a:spcBef>
                <a:spcPct val="0"/>
              </a:spcBef>
              <a:spcAft>
                <a:spcPct val="15000"/>
              </a:spcAft>
            </a:pPr>
            <a:r>
              <a:rPr lang="en-US" b="1" u="sng" dirty="0" smtClean="0">
                <a:solidFill>
                  <a:schemeClr val="bg2">
                    <a:lumMod val="75000"/>
                  </a:schemeClr>
                </a:solidFill>
              </a:rPr>
              <a:t>Currently</a:t>
            </a:r>
            <a:r>
              <a:rPr lang="en-US" b="1" dirty="0" smtClean="0">
                <a:solidFill>
                  <a:schemeClr val="bg2">
                    <a:lumMod val="75000"/>
                  </a:schemeClr>
                </a:solidFill>
              </a:rPr>
              <a:t>:</a:t>
            </a:r>
          </a:p>
          <a:p>
            <a:pPr marL="285750" lvl="1" indent="-285750" algn="l" defTabSz="1066800">
              <a:lnSpc>
                <a:spcPct val="90000"/>
              </a:lnSpc>
              <a:spcBef>
                <a:spcPct val="0"/>
              </a:spcBef>
              <a:spcAft>
                <a:spcPct val="15000"/>
              </a:spcAft>
              <a:buFont typeface="Arial" panose="020B0604020202020204" pitchFamily="34" charset="0"/>
              <a:buChar char="•"/>
            </a:pPr>
            <a:r>
              <a:rPr lang="en-US" b="1" dirty="0" smtClean="0">
                <a:solidFill>
                  <a:schemeClr val="bg2">
                    <a:lumMod val="75000"/>
                  </a:schemeClr>
                </a:solidFill>
              </a:rPr>
              <a:t>We </a:t>
            </a:r>
            <a:r>
              <a:rPr lang="en-US" b="1" dirty="0">
                <a:solidFill>
                  <a:schemeClr val="bg2">
                    <a:lumMod val="75000"/>
                  </a:schemeClr>
                </a:solidFill>
              </a:rPr>
              <a:t>produce high quality shea butter for export </a:t>
            </a:r>
            <a:r>
              <a:rPr lang="en-US" b="1" dirty="0" smtClean="0">
                <a:solidFill>
                  <a:schemeClr val="bg2">
                    <a:lumMod val="75000"/>
                  </a:schemeClr>
                </a:solidFill>
              </a:rPr>
              <a:t>globally. </a:t>
            </a:r>
          </a:p>
          <a:p>
            <a:pPr marL="285750" lvl="1" indent="-285750" algn="l" defTabSz="1066800">
              <a:lnSpc>
                <a:spcPct val="90000"/>
              </a:lnSpc>
              <a:spcBef>
                <a:spcPct val="0"/>
              </a:spcBef>
              <a:spcAft>
                <a:spcPct val="15000"/>
              </a:spcAft>
              <a:buFont typeface="Arial" panose="020B0604020202020204" pitchFamily="34" charset="0"/>
              <a:buChar char="•"/>
            </a:pPr>
            <a:r>
              <a:rPr lang="en-US" b="1" dirty="0" smtClean="0">
                <a:solidFill>
                  <a:schemeClr val="bg2">
                    <a:lumMod val="75000"/>
                  </a:schemeClr>
                </a:solidFill>
              </a:rPr>
              <a:t>The company has a very heavy </a:t>
            </a:r>
            <a:r>
              <a:rPr lang="en-US" b="1" dirty="0">
                <a:solidFill>
                  <a:schemeClr val="bg2">
                    <a:lumMod val="75000"/>
                  </a:schemeClr>
                </a:solidFill>
              </a:rPr>
              <a:t>presence in </a:t>
            </a:r>
            <a:r>
              <a:rPr lang="en-US" b="1" dirty="0" smtClean="0">
                <a:solidFill>
                  <a:schemeClr val="bg2">
                    <a:lumMod val="75000"/>
                  </a:schemeClr>
                </a:solidFill>
              </a:rPr>
              <a:t>Europe and some countries in Asia. </a:t>
            </a:r>
            <a:endParaRPr lang="en-US" b="1" dirty="0">
              <a:solidFill>
                <a:schemeClr val="bg2">
                  <a:lumMod val="75000"/>
                </a:schemeClr>
              </a:solidFill>
            </a:endParaRPr>
          </a:p>
          <a:p>
            <a:pPr marL="228600" lvl="1" indent="-228600" algn="l" defTabSz="1066800">
              <a:lnSpc>
                <a:spcPct val="90000"/>
              </a:lnSpc>
              <a:spcBef>
                <a:spcPct val="0"/>
              </a:spcBef>
              <a:spcAft>
                <a:spcPct val="15000"/>
              </a:spcAft>
              <a:buFontTx/>
              <a:buChar char="••"/>
            </a:pPr>
            <a:r>
              <a:rPr lang="en-US" b="1" dirty="0" smtClean="0">
                <a:solidFill>
                  <a:schemeClr val="bg2">
                    <a:lumMod val="75000"/>
                  </a:schemeClr>
                </a:solidFill>
              </a:rPr>
              <a:t> The current crushing capacity is 200 </a:t>
            </a:r>
            <a:r>
              <a:rPr lang="en-US" b="1" dirty="0">
                <a:solidFill>
                  <a:schemeClr val="bg2">
                    <a:lumMod val="75000"/>
                  </a:schemeClr>
                </a:solidFill>
              </a:rPr>
              <a:t>tons per </a:t>
            </a:r>
            <a:r>
              <a:rPr lang="en-US" b="1" dirty="0" smtClean="0">
                <a:solidFill>
                  <a:schemeClr val="bg2">
                    <a:lumMod val="75000"/>
                  </a:schemeClr>
                </a:solidFill>
              </a:rPr>
              <a:t>day.</a:t>
            </a:r>
          </a:p>
          <a:p>
            <a:pPr marL="0" lvl="1" algn="l" defTabSz="1066800">
              <a:lnSpc>
                <a:spcPct val="90000"/>
              </a:lnSpc>
              <a:spcBef>
                <a:spcPct val="0"/>
              </a:spcBef>
              <a:spcAft>
                <a:spcPct val="15000"/>
              </a:spcAft>
            </a:pPr>
            <a:endParaRPr lang="en-US" b="1" dirty="0" smtClean="0">
              <a:solidFill>
                <a:schemeClr val="bg2">
                  <a:lumMod val="75000"/>
                </a:schemeClr>
              </a:solidFill>
            </a:endParaRPr>
          </a:p>
          <a:p>
            <a:pPr marL="0" lvl="1" algn="l" defTabSz="1066800">
              <a:lnSpc>
                <a:spcPct val="90000"/>
              </a:lnSpc>
              <a:spcBef>
                <a:spcPct val="0"/>
              </a:spcBef>
              <a:spcAft>
                <a:spcPct val="15000"/>
              </a:spcAft>
            </a:pPr>
            <a:r>
              <a:rPr lang="en-US" b="1" u="sng" dirty="0" smtClean="0">
                <a:solidFill>
                  <a:schemeClr val="bg2">
                    <a:lumMod val="75000"/>
                  </a:schemeClr>
                </a:solidFill>
              </a:rPr>
              <a:t>In the very near future we aim to:</a:t>
            </a:r>
          </a:p>
          <a:p>
            <a:pPr marL="228600" lvl="1" indent="-228600" algn="l" defTabSz="1066800">
              <a:lnSpc>
                <a:spcPct val="90000"/>
              </a:lnSpc>
              <a:spcBef>
                <a:spcPct val="0"/>
              </a:spcBef>
              <a:spcAft>
                <a:spcPct val="15000"/>
              </a:spcAft>
              <a:buFontTx/>
              <a:buChar char="••"/>
            </a:pPr>
            <a:r>
              <a:rPr lang="en-US" b="1" dirty="0" smtClean="0">
                <a:solidFill>
                  <a:schemeClr val="bg2">
                    <a:lumMod val="75000"/>
                  </a:schemeClr>
                </a:solidFill>
              </a:rPr>
              <a:t>Expand our crashing capacity to respond to our increasing client base, steady growth and portfolio.</a:t>
            </a:r>
          </a:p>
          <a:p>
            <a:pPr marL="228600" lvl="1" indent="-228600" algn="l" defTabSz="1066800">
              <a:lnSpc>
                <a:spcPct val="90000"/>
              </a:lnSpc>
              <a:spcBef>
                <a:spcPct val="0"/>
              </a:spcBef>
              <a:spcAft>
                <a:spcPct val="15000"/>
              </a:spcAft>
              <a:buFontTx/>
              <a:buChar char="••"/>
            </a:pPr>
            <a:r>
              <a:rPr lang="en-US" b="1" dirty="0" smtClean="0">
                <a:solidFill>
                  <a:schemeClr val="bg2">
                    <a:lumMod val="75000"/>
                  </a:schemeClr>
                </a:solidFill>
              </a:rPr>
              <a:t>Gain </a:t>
            </a:r>
            <a:r>
              <a:rPr lang="en-US" b="1" dirty="0">
                <a:solidFill>
                  <a:schemeClr val="bg2">
                    <a:lumMod val="75000"/>
                  </a:schemeClr>
                </a:solidFill>
              </a:rPr>
              <a:t>competitive </a:t>
            </a:r>
            <a:r>
              <a:rPr lang="en-US" b="1" dirty="0" smtClean="0">
                <a:solidFill>
                  <a:schemeClr val="bg2">
                    <a:lumMod val="75000"/>
                  </a:schemeClr>
                </a:solidFill>
              </a:rPr>
              <a:t>advantage over our competitors </a:t>
            </a:r>
            <a:r>
              <a:rPr lang="en-US" b="1" dirty="0">
                <a:solidFill>
                  <a:schemeClr val="bg2">
                    <a:lumMod val="75000"/>
                  </a:schemeClr>
                </a:solidFill>
              </a:rPr>
              <a:t>through high quality </a:t>
            </a:r>
            <a:r>
              <a:rPr lang="en-US" b="1" dirty="0" smtClean="0">
                <a:solidFill>
                  <a:schemeClr val="bg2">
                    <a:lumMod val="75000"/>
                  </a:schemeClr>
                </a:solidFill>
              </a:rPr>
              <a:t>products and </a:t>
            </a:r>
            <a:r>
              <a:rPr lang="en-US" b="1" dirty="0">
                <a:solidFill>
                  <a:schemeClr val="bg2">
                    <a:lumMod val="75000"/>
                  </a:schemeClr>
                </a:solidFill>
              </a:rPr>
              <a:t>competitive </a:t>
            </a:r>
            <a:r>
              <a:rPr lang="en-US" b="1" dirty="0" smtClean="0">
                <a:solidFill>
                  <a:schemeClr val="bg2">
                    <a:lumMod val="75000"/>
                  </a:schemeClr>
                </a:solidFill>
              </a:rPr>
              <a:t>pricing.</a:t>
            </a:r>
          </a:p>
          <a:p>
            <a:pPr marL="228600" lvl="1" indent="-228600" algn="l" defTabSz="1066800">
              <a:lnSpc>
                <a:spcPct val="90000"/>
              </a:lnSpc>
              <a:spcBef>
                <a:spcPct val="0"/>
              </a:spcBef>
              <a:spcAft>
                <a:spcPct val="15000"/>
              </a:spcAft>
              <a:buFontTx/>
              <a:buChar char="••"/>
            </a:pPr>
            <a:r>
              <a:rPr lang="en-US" b="1" dirty="0" smtClean="0">
                <a:solidFill>
                  <a:schemeClr val="bg2">
                    <a:lumMod val="75000"/>
                  </a:schemeClr>
                </a:solidFill>
              </a:rPr>
              <a:t>Improve </a:t>
            </a:r>
            <a:r>
              <a:rPr lang="en-US" b="1" dirty="0">
                <a:solidFill>
                  <a:schemeClr val="bg2">
                    <a:lumMod val="75000"/>
                  </a:schemeClr>
                </a:solidFill>
              </a:rPr>
              <a:t>customer </a:t>
            </a:r>
            <a:r>
              <a:rPr lang="en-US" b="1" dirty="0" smtClean="0">
                <a:solidFill>
                  <a:schemeClr val="bg2">
                    <a:lumMod val="75000"/>
                  </a:schemeClr>
                </a:solidFill>
              </a:rPr>
              <a:t>loyalty by responding favorably to anticipated growth expectations of the future.</a:t>
            </a:r>
          </a:p>
          <a:p>
            <a:pPr marL="228600" lvl="1" indent="-228600" algn="l" defTabSz="1066800">
              <a:lnSpc>
                <a:spcPct val="90000"/>
              </a:lnSpc>
              <a:spcBef>
                <a:spcPct val="0"/>
              </a:spcBef>
              <a:spcAft>
                <a:spcPct val="15000"/>
              </a:spcAft>
              <a:buFontTx/>
              <a:buChar char="••"/>
            </a:pPr>
            <a:r>
              <a:rPr lang="en-US" b="1" dirty="0" smtClean="0">
                <a:solidFill>
                  <a:schemeClr val="bg2">
                    <a:lumMod val="75000"/>
                  </a:schemeClr>
                </a:solidFill>
              </a:rPr>
              <a:t>Command more respect and appreciation from our already satisfied clients.</a:t>
            </a:r>
          </a:p>
          <a:p>
            <a:pPr marL="228600" lvl="1" indent="-228600" algn="l" defTabSz="1066800">
              <a:lnSpc>
                <a:spcPct val="90000"/>
              </a:lnSpc>
              <a:spcBef>
                <a:spcPct val="0"/>
              </a:spcBef>
              <a:spcAft>
                <a:spcPct val="15000"/>
              </a:spcAft>
              <a:buFontTx/>
              <a:buChar char="••"/>
            </a:pPr>
            <a:endParaRPr lang="en-US" sz="1600" b="1" dirty="0" smtClean="0">
              <a:solidFill>
                <a:schemeClr val="bg2">
                  <a:lumMod val="75000"/>
                </a:schemeClr>
              </a:solidFill>
            </a:endParaRPr>
          </a:p>
          <a:p>
            <a:endParaRPr lang="en-US" sz="1600" b="1" dirty="0"/>
          </a:p>
        </p:txBody>
      </p:sp>
      <p:graphicFrame>
        <p:nvGraphicFramePr>
          <p:cNvPr id="7" name="Object 6"/>
          <p:cNvGraphicFramePr>
            <a:graphicFrameLocks noChangeAspect="1"/>
          </p:cNvGraphicFramePr>
          <p:nvPr>
            <p:extLst>
              <p:ext uri="{D42A27DB-BD31-4B8C-83A1-F6EECF244321}">
                <p14:modId xmlns:p14="http://schemas.microsoft.com/office/powerpoint/2010/main" val="3637713921"/>
              </p:ext>
            </p:extLst>
          </p:nvPr>
        </p:nvGraphicFramePr>
        <p:xfrm>
          <a:off x="10996435" y="104180"/>
          <a:ext cx="1086204" cy="1312496"/>
        </p:xfrm>
        <a:graphic>
          <a:graphicData uri="http://schemas.openxmlformats.org/presentationml/2006/ole">
            <mc:AlternateContent xmlns:mc="http://schemas.openxmlformats.org/markup-compatibility/2006">
              <mc:Choice xmlns:v="urn:schemas-microsoft-com:vml" Requires="v">
                <p:oleObj spid="_x0000_s3086" r:id="rId3" imgW="2238687" imgH="2790476" progId="">
                  <p:embed/>
                </p:oleObj>
              </mc:Choice>
              <mc:Fallback>
                <p:oleObj r:id="rId3" imgW="2238687" imgH="27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6435" y="104180"/>
                        <a:ext cx="1086204" cy="1312496"/>
                      </a:xfrm>
                      <a:prstGeom prst="rect">
                        <a:avLst/>
                      </a:prstGeom>
                      <a:noFill/>
                    </p:spPr>
                  </p:pic>
                </p:oleObj>
              </mc:Fallback>
            </mc:AlternateContent>
          </a:graphicData>
        </a:graphic>
      </p:graphicFrame>
    </p:spTree>
    <p:extLst>
      <p:ext uri="{BB962C8B-B14F-4D97-AF65-F5344CB8AC3E}">
        <p14:creationId xmlns:p14="http://schemas.microsoft.com/office/powerpoint/2010/main" val="3833303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4212" y="685800"/>
            <a:ext cx="9618887" cy="936938"/>
          </a:xfrm>
        </p:spPr>
        <p:txBody>
          <a:bodyPr>
            <a:normAutofit/>
          </a:bodyPr>
          <a:lstStyle/>
          <a:p>
            <a:r>
              <a:rPr lang="en-US" sz="3200" b="1" dirty="0" smtClean="0"/>
              <a:t>OUR VISION</a:t>
            </a:r>
            <a:endParaRPr lang="en-US" sz="3200" b="1" dirty="0"/>
          </a:p>
        </p:txBody>
      </p:sp>
      <p:graphicFrame>
        <p:nvGraphicFramePr>
          <p:cNvPr id="7" name="Object 6"/>
          <p:cNvGraphicFramePr>
            <a:graphicFrameLocks noChangeAspect="1"/>
          </p:cNvGraphicFramePr>
          <p:nvPr>
            <p:extLst>
              <p:ext uri="{D42A27DB-BD31-4B8C-83A1-F6EECF244321}">
                <p14:modId xmlns:p14="http://schemas.microsoft.com/office/powerpoint/2010/main" val="3637713921"/>
              </p:ext>
            </p:extLst>
          </p:nvPr>
        </p:nvGraphicFramePr>
        <p:xfrm>
          <a:off x="10996435" y="104180"/>
          <a:ext cx="1086204" cy="1312496"/>
        </p:xfrm>
        <a:graphic>
          <a:graphicData uri="http://schemas.openxmlformats.org/presentationml/2006/ole">
            <mc:AlternateContent xmlns:mc="http://schemas.openxmlformats.org/markup-compatibility/2006">
              <mc:Choice xmlns:v="urn:schemas-microsoft-com:vml" Requires="v">
                <p:oleObj spid="_x0000_s4107" r:id="rId3" imgW="2238687" imgH="2790476" progId="">
                  <p:embed/>
                </p:oleObj>
              </mc:Choice>
              <mc:Fallback>
                <p:oleObj r:id="rId3" imgW="2238687" imgH="27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6435" y="104180"/>
                        <a:ext cx="1086204" cy="1312496"/>
                      </a:xfrm>
                      <a:prstGeom prst="rect">
                        <a:avLst/>
                      </a:prstGeom>
                      <a:noFill/>
                    </p:spPr>
                  </p:pic>
                </p:oleObj>
              </mc:Fallback>
            </mc:AlternateContent>
          </a:graphicData>
        </a:graphic>
      </p:graphicFrame>
      <p:sp>
        <p:nvSpPr>
          <p:cNvPr id="8" name="Content Placeholder 2"/>
          <p:cNvSpPr>
            <a:spLocks noGrp="1"/>
          </p:cNvSpPr>
          <p:nvPr>
            <p:ph type="subTitle" idx="1"/>
          </p:nvPr>
        </p:nvSpPr>
        <p:spPr>
          <a:xfrm>
            <a:off x="684212" y="1764406"/>
            <a:ext cx="10906774" cy="4250027"/>
          </a:xfrm>
          <a:solidFill>
            <a:schemeClr val="accent1">
              <a:lumMod val="90000"/>
              <a:lumOff val="10000"/>
            </a:schemeClr>
          </a:solidFill>
        </p:spPr>
        <p:txBody>
          <a:bodyPr>
            <a:normAutofit/>
          </a:bodyPr>
          <a:lstStyle/>
          <a:p>
            <a:pPr marL="0" indent="0" algn="ctr">
              <a:buNone/>
            </a:pPr>
            <a:r>
              <a:rPr lang="fr-FR" sz="2400" b="1" dirty="0" smtClean="0">
                <a:solidFill>
                  <a:schemeClr val="accent1">
                    <a:lumMod val="50000"/>
                    <a:lumOff val="50000"/>
                  </a:schemeClr>
                </a:solidFill>
              </a:rPr>
              <a:t>Is to supply high quality shea butter </a:t>
            </a:r>
          </a:p>
          <a:p>
            <a:pPr marL="0" indent="0" algn="ctr">
              <a:buNone/>
            </a:pPr>
            <a:r>
              <a:rPr lang="fr-FR" sz="2400" b="1" dirty="0" smtClean="0">
                <a:solidFill>
                  <a:schemeClr val="accent1">
                    <a:lumMod val="50000"/>
                    <a:lumOff val="50000"/>
                  </a:schemeClr>
                </a:solidFill>
              </a:rPr>
              <a:t>and it’s </a:t>
            </a:r>
            <a:r>
              <a:rPr lang="fr-FR" sz="2400" b="1" dirty="0" err="1" smtClean="0">
                <a:solidFill>
                  <a:schemeClr val="accent1">
                    <a:lumMod val="50000"/>
                    <a:lumOff val="50000"/>
                  </a:schemeClr>
                </a:solidFill>
              </a:rPr>
              <a:t>byproducts</a:t>
            </a:r>
            <a:r>
              <a:rPr lang="fr-FR" sz="2400" b="1" dirty="0" smtClean="0">
                <a:solidFill>
                  <a:schemeClr val="accent1">
                    <a:lumMod val="50000"/>
                    <a:lumOff val="50000"/>
                  </a:schemeClr>
                </a:solidFill>
              </a:rPr>
              <a:t> to </a:t>
            </a:r>
            <a:r>
              <a:rPr lang="fr-FR" sz="2400" b="1" dirty="0" err="1" smtClean="0">
                <a:solidFill>
                  <a:schemeClr val="accent1">
                    <a:lumMod val="50000"/>
                    <a:lumOff val="50000"/>
                  </a:schemeClr>
                </a:solidFill>
              </a:rPr>
              <a:t>our</a:t>
            </a:r>
            <a:r>
              <a:rPr lang="fr-FR" sz="2400" b="1" dirty="0" smtClean="0">
                <a:solidFill>
                  <a:schemeClr val="accent1">
                    <a:lumMod val="50000"/>
                    <a:lumOff val="50000"/>
                  </a:schemeClr>
                </a:solidFill>
              </a:rPr>
              <a:t> clients </a:t>
            </a:r>
          </a:p>
          <a:p>
            <a:pPr marL="0" indent="0" algn="ctr">
              <a:buNone/>
            </a:pPr>
            <a:r>
              <a:rPr lang="fr-FR" sz="2400" b="1" dirty="0" err="1" smtClean="0">
                <a:solidFill>
                  <a:schemeClr val="accent1">
                    <a:lumMod val="50000"/>
                    <a:lumOff val="50000"/>
                  </a:schemeClr>
                </a:solidFill>
              </a:rPr>
              <a:t>throughout</a:t>
            </a:r>
            <a:r>
              <a:rPr lang="fr-FR" sz="2400" b="1" dirty="0" smtClean="0">
                <a:solidFill>
                  <a:schemeClr val="accent1">
                    <a:lumMod val="50000"/>
                    <a:lumOff val="50000"/>
                  </a:schemeClr>
                </a:solidFill>
              </a:rPr>
              <a:t> the world. </a:t>
            </a:r>
          </a:p>
          <a:p>
            <a:pPr marL="0" indent="0" algn="ctr">
              <a:buNone/>
            </a:pPr>
            <a:r>
              <a:rPr lang="fr-FR" sz="2400" b="1" dirty="0" err="1" smtClean="0">
                <a:solidFill>
                  <a:schemeClr val="accent1">
                    <a:lumMod val="50000"/>
                    <a:lumOff val="50000"/>
                  </a:schemeClr>
                </a:solidFill>
              </a:rPr>
              <a:t>We</a:t>
            </a:r>
            <a:r>
              <a:rPr lang="fr-FR" sz="2400" b="1" dirty="0" smtClean="0">
                <a:solidFill>
                  <a:schemeClr val="accent1">
                    <a:lumMod val="50000"/>
                    <a:lumOff val="50000"/>
                  </a:schemeClr>
                </a:solidFill>
              </a:rPr>
              <a:t> are </a:t>
            </a:r>
            <a:r>
              <a:rPr lang="fr-FR" sz="2400" b="1" dirty="0" err="1" smtClean="0">
                <a:solidFill>
                  <a:schemeClr val="accent1">
                    <a:lumMod val="50000"/>
                    <a:lumOff val="50000"/>
                  </a:schemeClr>
                </a:solidFill>
              </a:rPr>
              <a:t>working</a:t>
            </a:r>
            <a:r>
              <a:rPr lang="fr-FR" sz="2400" b="1" dirty="0" smtClean="0">
                <a:solidFill>
                  <a:schemeClr val="accent1">
                    <a:lumMod val="50000"/>
                    <a:lumOff val="50000"/>
                  </a:schemeClr>
                </a:solidFill>
              </a:rPr>
              <a:t> to </a:t>
            </a:r>
            <a:r>
              <a:rPr lang="fr-FR" sz="2400" b="1" dirty="0" err="1" smtClean="0">
                <a:solidFill>
                  <a:schemeClr val="accent1">
                    <a:lumMod val="50000"/>
                    <a:lumOff val="50000"/>
                  </a:schemeClr>
                </a:solidFill>
              </a:rPr>
              <a:t>operate</a:t>
            </a:r>
            <a:r>
              <a:rPr lang="fr-FR" sz="2400" b="1" dirty="0" smtClean="0">
                <a:solidFill>
                  <a:schemeClr val="accent1">
                    <a:lumMod val="50000"/>
                    <a:lumOff val="50000"/>
                  </a:schemeClr>
                </a:solidFill>
              </a:rPr>
              <a:t> </a:t>
            </a:r>
            <a:r>
              <a:rPr lang="fr-FR" sz="2400" b="1" dirty="0" err="1" smtClean="0">
                <a:solidFill>
                  <a:schemeClr val="accent1">
                    <a:lumMod val="50000"/>
                    <a:lumOff val="50000"/>
                  </a:schemeClr>
                </a:solidFill>
              </a:rPr>
              <a:t>with</a:t>
            </a:r>
            <a:r>
              <a:rPr lang="fr-FR" sz="2400" b="1" dirty="0" smtClean="0">
                <a:solidFill>
                  <a:schemeClr val="accent1">
                    <a:lumMod val="50000"/>
                    <a:lumOff val="50000"/>
                  </a:schemeClr>
                </a:solidFill>
              </a:rPr>
              <a:t> </a:t>
            </a:r>
            <a:r>
              <a:rPr lang="fr-FR" sz="2400" b="1" dirty="0" err="1" smtClean="0">
                <a:solidFill>
                  <a:schemeClr val="accent1">
                    <a:lumMod val="50000"/>
                    <a:lumOff val="50000"/>
                  </a:schemeClr>
                </a:solidFill>
              </a:rPr>
              <a:t>unparalleled</a:t>
            </a:r>
            <a:r>
              <a:rPr lang="fr-FR" sz="2400" b="1" dirty="0" smtClean="0">
                <a:solidFill>
                  <a:schemeClr val="accent1">
                    <a:lumMod val="50000"/>
                    <a:lumOff val="50000"/>
                  </a:schemeClr>
                </a:solidFill>
              </a:rPr>
              <a:t> </a:t>
            </a:r>
            <a:r>
              <a:rPr lang="fr-FR" sz="2400" b="1" dirty="0" err="1" smtClean="0">
                <a:solidFill>
                  <a:schemeClr val="accent1">
                    <a:lumMod val="50000"/>
                    <a:lumOff val="50000"/>
                  </a:schemeClr>
                </a:solidFill>
              </a:rPr>
              <a:t>professionalism</a:t>
            </a:r>
            <a:r>
              <a:rPr lang="fr-FR" sz="2400" b="1" dirty="0" smtClean="0">
                <a:solidFill>
                  <a:schemeClr val="accent1">
                    <a:lumMod val="50000"/>
                    <a:lumOff val="50000"/>
                  </a:schemeClr>
                </a:solidFill>
              </a:rPr>
              <a:t>, hard </a:t>
            </a:r>
            <a:r>
              <a:rPr lang="fr-FR" sz="2400" b="1" dirty="0" err="1" smtClean="0">
                <a:solidFill>
                  <a:schemeClr val="accent1">
                    <a:lumMod val="50000"/>
                    <a:lumOff val="50000"/>
                  </a:schemeClr>
                </a:solidFill>
              </a:rPr>
              <a:t>work</a:t>
            </a:r>
            <a:r>
              <a:rPr lang="fr-FR" sz="2400" b="1" dirty="0" smtClean="0">
                <a:solidFill>
                  <a:schemeClr val="accent1">
                    <a:lumMod val="50000"/>
                    <a:lumOff val="50000"/>
                  </a:schemeClr>
                </a:solidFill>
              </a:rPr>
              <a:t> and </a:t>
            </a:r>
            <a:r>
              <a:rPr lang="fr-FR" sz="2400" b="1" dirty="0" err="1" smtClean="0">
                <a:solidFill>
                  <a:schemeClr val="accent1">
                    <a:lumMod val="50000"/>
                    <a:lumOff val="50000"/>
                  </a:schemeClr>
                </a:solidFill>
              </a:rPr>
              <a:t>dedication</a:t>
            </a:r>
            <a:r>
              <a:rPr lang="fr-FR" sz="2400" b="1" dirty="0" smtClean="0">
                <a:solidFill>
                  <a:schemeClr val="accent1">
                    <a:lumMod val="50000"/>
                    <a:lumOff val="50000"/>
                  </a:schemeClr>
                </a:solidFill>
              </a:rPr>
              <a:t>. </a:t>
            </a:r>
          </a:p>
          <a:p>
            <a:pPr marL="0" indent="0" algn="ctr">
              <a:buNone/>
            </a:pPr>
            <a:r>
              <a:rPr lang="fr-FR" sz="2400" b="1" dirty="0" err="1" smtClean="0">
                <a:solidFill>
                  <a:schemeClr val="accent1">
                    <a:lumMod val="50000"/>
                    <a:lumOff val="50000"/>
                  </a:schemeClr>
                </a:solidFill>
              </a:rPr>
              <a:t>We</a:t>
            </a:r>
            <a:r>
              <a:rPr lang="fr-FR" sz="2400" b="1" dirty="0" smtClean="0">
                <a:solidFill>
                  <a:schemeClr val="accent1">
                    <a:lumMod val="50000"/>
                    <a:lumOff val="50000"/>
                  </a:schemeClr>
                </a:solidFill>
              </a:rPr>
              <a:t> </a:t>
            </a:r>
            <a:r>
              <a:rPr lang="fr-FR" sz="2400" b="1" dirty="0" err="1" smtClean="0">
                <a:solidFill>
                  <a:schemeClr val="accent1">
                    <a:lumMod val="50000"/>
                    <a:lumOff val="50000"/>
                  </a:schemeClr>
                </a:solidFill>
              </a:rPr>
              <a:t>wish</a:t>
            </a:r>
            <a:r>
              <a:rPr lang="fr-FR" sz="2400" b="1" dirty="0" smtClean="0">
                <a:solidFill>
                  <a:schemeClr val="accent1">
                    <a:lumMod val="50000"/>
                    <a:lumOff val="50000"/>
                  </a:schemeClr>
                </a:solidFill>
              </a:rPr>
              <a:t> to </a:t>
            </a:r>
            <a:r>
              <a:rPr lang="fr-FR" sz="2400" b="1" dirty="0" err="1" smtClean="0">
                <a:solidFill>
                  <a:schemeClr val="accent1">
                    <a:lumMod val="50000"/>
                    <a:lumOff val="50000"/>
                  </a:schemeClr>
                </a:solidFill>
              </a:rPr>
              <a:t>become</a:t>
            </a:r>
            <a:r>
              <a:rPr lang="fr-FR" sz="2400" b="1" dirty="0" smtClean="0">
                <a:solidFill>
                  <a:schemeClr val="accent1">
                    <a:lumMod val="50000"/>
                    <a:lumOff val="50000"/>
                  </a:schemeClr>
                </a:solidFill>
              </a:rPr>
              <a:t> </a:t>
            </a:r>
            <a:r>
              <a:rPr lang="fr-FR" sz="2400" b="1" dirty="0" err="1" smtClean="0">
                <a:solidFill>
                  <a:schemeClr val="accent1">
                    <a:lumMod val="50000"/>
                    <a:lumOff val="50000"/>
                  </a:schemeClr>
                </a:solidFill>
              </a:rPr>
              <a:t>our</a:t>
            </a:r>
            <a:r>
              <a:rPr lang="fr-FR" sz="2400" b="1" dirty="0" smtClean="0">
                <a:solidFill>
                  <a:schemeClr val="accent1">
                    <a:lumMod val="50000"/>
                    <a:lumOff val="50000"/>
                  </a:schemeClr>
                </a:solidFill>
              </a:rPr>
              <a:t> </a:t>
            </a:r>
            <a:r>
              <a:rPr lang="fr-FR" sz="2400" b="1" dirty="0" err="1" smtClean="0">
                <a:solidFill>
                  <a:schemeClr val="accent1">
                    <a:lumMod val="50000"/>
                    <a:lumOff val="50000"/>
                  </a:schemeClr>
                </a:solidFill>
              </a:rPr>
              <a:t>customers</a:t>
            </a:r>
            <a:r>
              <a:rPr lang="fr-FR" sz="2400" b="1" dirty="0" smtClean="0">
                <a:solidFill>
                  <a:schemeClr val="accent1">
                    <a:lumMod val="50000"/>
                    <a:lumOff val="50000"/>
                  </a:schemeClr>
                </a:solidFill>
              </a:rPr>
              <a:t>’ first </a:t>
            </a:r>
            <a:r>
              <a:rPr lang="fr-FR" sz="2400" b="1" dirty="0" err="1" smtClean="0">
                <a:solidFill>
                  <a:schemeClr val="accent1">
                    <a:lumMod val="50000"/>
                    <a:lumOff val="50000"/>
                  </a:schemeClr>
                </a:solidFill>
              </a:rPr>
              <a:t>choice</a:t>
            </a:r>
            <a:r>
              <a:rPr lang="fr-FR" sz="2400" b="1" dirty="0" smtClean="0">
                <a:solidFill>
                  <a:schemeClr val="accent1">
                    <a:lumMod val="50000"/>
                    <a:lumOff val="50000"/>
                  </a:schemeClr>
                </a:solidFill>
              </a:rPr>
              <a:t> </a:t>
            </a:r>
          </a:p>
          <a:p>
            <a:pPr marL="0" indent="0" algn="ctr">
              <a:buNone/>
            </a:pPr>
            <a:r>
              <a:rPr lang="fr-FR" sz="2400" b="1" dirty="0" smtClean="0">
                <a:solidFill>
                  <a:schemeClr val="accent1">
                    <a:lumMod val="50000"/>
                    <a:lumOff val="50000"/>
                  </a:schemeClr>
                </a:solidFill>
              </a:rPr>
              <a:t>in </a:t>
            </a:r>
            <a:r>
              <a:rPr lang="fr-FR" sz="2400" b="1" dirty="0" err="1" smtClean="0">
                <a:solidFill>
                  <a:schemeClr val="accent1">
                    <a:lumMod val="50000"/>
                    <a:lumOff val="50000"/>
                  </a:schemeClr>
                </a:solidFill>
              </a:rPr>
              <a:t>both</a:t>
            </a:r>
            <a:r>
              <a:rPr lang="fr-FR" sz="2400" b="1" dirty="0" smtClean="0">
                <a:solidFill>
                  <a:schemeClr val="accent1">
                    <a:lumMod val="50000"/>
                    <a:lumOff val="50000"/>
                  </a:schemeClr>
                </a:solidFill>
              </a:rPr>
              <a:t> service and quality.</a:t>
            </a:r>
            <a:endParaRPr lang="en-US" sz="2400" b="1" dirty="0">
              <a:solidFill>
                <a:schemeClr val="accent1">
                  <a:lumMod val="50000"/>
                  <a:lumOff val="50000"/>
                </a:schemeClr>
              </a:solidFill>
            </a:endParaRPr>
          </a:p>
        </p:txBody>
      </p:sp>
    </p:spTree>
    <p:extLst>
      <p:ext uri="{BB962C8B-B14F-4D97-AF65-F5344CB8AC3E}">
        <p14:creationId xmlns:p14="http://schemas.microsoft.com/office/powerpoint/2010/main" val="3411185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637713921"/>
              </p:ext>
            </p:extLst>
          </p:nvPr>
        </p:nvGraphicFramePr>
        <p:xfrm>
          <a:off x="10996435" y="104180"/>
          <a:ext cx="1086204" cy="1312496"/>
        </p:xfrm>
        <a:graphic>
          <a:graphicData uri="http://schemas.openxmlformats.org/presentationml/2006/ole">
            <mc:AlternateContent xmlns:mc="http://schemas.openxmlformats.org/markup-compatibility/2006">
              <mc:Choice xmlns:v="urn:schemas-microsoft-com:vml" Requires="v">
                <p:oleObj spid="_x0000_s5131" r:id="rId3" imgW="2238687" imgH="2790476" progId="">
                  <p:embed/>
                </p:oleObj>
              </mc:Choice>
              <mc:Fallback>
                <p:oleObj r:id="rId3" imgW="2238687" imgH="27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6435" y="104180"/>
                        <a:ext cx="1086204" cy="1312496"/>
                      </a:xfrm>
                      <a:prstGeom prst="rect">
                        <a:avLst/>
                      </a:prstGeom>
                      <a:noFill/>
                    </p:spPr>
                  </p:pic>
                </p:oleObj>
              </mc:Fallback>
            </mc:AlternateContent>
          </a:graphicData>
        </a:graphic>
      </p:graphicFrame>
      <p:sp>
        <p:nvSpPr>
          <p:cNvPr id="2" name="Subtitle 1"/>
          <p:cNvSpPr>
            <a:spLocks noGrp="1"/>
          </p:cNvSpPr>
          <p:nvPr>
            <p:ph type="subTitle" idx="1"/>
          </p:nvPr>
        </p:nvSpPr>
        <p:spPr>
          <a:xfrm>
            <a:off x="684211" y="1622739"/>
            <a:ext cx="10932533" cy="4816698"/>
          </a:xfrm>
        </p:spPr>
        <p:txBody>
          <a:bodyPr/>
          <a:lstStyle/>
          <a:p>
            <a:endParaRPr lang="en-US" dirty="0"/>
          </a:p>
        </p:txBody>
      </p:sp>
      <p:pic>
        <p:nvPicPr>
          <p:cNvPr id="6" name="Espace réservé pour une image  5"/>
          <p:cNvPicPr>
            <a:picLocks noChangeAspect="1"/>
          </p:cNvPicPr>
          <p:nvPr/>
        </p:nvPicPr>
        <p:blipFill>
          <a:blip r:embed="rId5"/>
          <a:srcRect t="5682" b="5682"/>
          <a:stretch>
            <a:fillRect/>
          </a:stretch>
        </p:blipFill>
        <p:spPr>
          <a:xfrm>
            <a:off x="684211" y="1725772"/>
            <a:ext cx="5330223" cy="4713666"/>
          </a:xfrm>
          <a:prstGeom prst="rect">
            <a:avLst/>
          </a:prstGeom>
        </p:spPr>
      </p:pic>
      <p:sp>
        <p:nvSpPr>
          <p:cNvPr id="9" name="Title 1"/>
          <p:cNvSpPr txBox="1">
            <a:spLocks/>
          </p:cNvSpPr>
          <p:nvPr/>
        </p:nvSpPr>
        <p:spPr>
          <a:xfrm>
            <a:off x="684210" y="605709"/>
            <a:ext cx="7880130" cy="913997"/>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smtClean="0">
                <a:effectLst>
                  <a:outerShdw blurRad="38100" dist="38100" dir="2700000" algn="tl">
                    <a:srgbClr val="000000">
                      <a:alpha val="43137"/>
                    </a:srgbClr>
                  </a:outerShdw>
                </a:effectLst>
                <a:latin typeface="+mn-lt"/>
                <a:cs typeface="Candara"/>
              </a:rPr>
              <a:t>The product (Shea Nuts)</a:t>
            </a:r>
            <a:endParaRPr lang="en-US" sz="3200" b="1" dirty="0">
              <a:effectLst>
                <a:outerShdw blurRad="38100" dist="38100" dir="2700000" algn="tl">
                  <a:srgbClr val="000000">
                    <a:alpha val="43137"/>
                  </a:srgbClr>
                </a:outerShdw>
              </a:effectLst>
              <a:latin typeface="+mn-lt"/>
              <a:cs typeface="Candara"/>
            </a:endParaRPr>
          </a:p>
        </p:txBody>
      </p:sp>
      <p:pic>
        <p:nvPicPr>
          <p:cNvPr id="10" name="Image 11" descr="https://www.lesproduitsnaturels.com/userfiles/www.lesproduitsnaturels.com/images/plantekarite.jpg"/>
          <p:cNvPicPr/>
          <p:nvPr/>
        </p:nvPicPr>
        <p:blipFill>
          <a:blip r:embed="rId6">
            <a:extLst>
              <a:ext uri="{28A0092B-C50C-407E-A947-70E740481C1C}">
                <a14:useLocalDpi xmlns:a14="http://schemas.microsoft.com/office/drawing/2010/main" val="0"/>
              </a:ext>
            </a:extLst>
          </a:blip>
          <a:srcRect/>
          <a:stretch>
            <a:fillRect/>
          </a:stretch>
        </p:blipFill>
        <p:spPr bwMode="auto">
          <a:xfrm>
            <a:off x="798489" y="4746742"/>
            <a:ext cx="2197239" cy="1692695"/>
          </a:xfrm>
          <a:prstGeom prst="rect">
            <a:avLst/>
          </a:prstGeom>
          <a:noFill/>
          <a:ln>
            <a:noFill/>
          </a:ln>
        </p:spPr>
      </p:pic>
      <p:graphicFrame>
        <p:nvGraphicFramePr>
          <p:cNvPr id="11" name="Chart 10"/>
          <p:cNvGraphicFramePr/>
          <p:nvPr>
            <p:extLst>
              <p:ext uri="{D42A27DB-BD31-4B8C-83A1-F6EECF244321}">
                <p14:modId xmlns:p14="http://schemas.microsoft.com/office/powerpoint/2010/main" val="1285274463"/>
              </p:ext>
            </p:extLst>
          </p:nvPr>
        </p:nvGraphicFramePr>
        <p:xfrm>
          <a:off x="6452316" y="1725771"/>
          <a:ext cx="5035640" cy="461063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85961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637713921"/>
              </p:ext>
            </p:extLst>
          </p:nvPr>
        </p:nvGraphicFramePr>
        <p:xfrm>
          <a:off x="10996435" y="104180"/>
          <a:ext cx="1086204" cy="1312496"/>
        </p:xfrm>
        <a:graphic>
          <a:graphicData uri="http://schemas.openxmlformats.org/presentationml/2006/ole">
            <mc:AlternateContent xmlns:mc="http://schemas.openxmlformats.org/markup-compatibility/2006">
              <mc:Choice xmlns:v="urn:schemas-microsoft-com:vml" Requires="v">
                <p:oleObj spid="_x0000_s6155" r:id="rId3" imgW="2238687" imgH="2790476" progId="">
                  <p:embed/>
                </p:oleObj>
              </mc:Choice>
              <mc:Fallback>
                <p:oleObj r:id="rId3" imgW="2238687" imgH="27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6435" y="104180"/>
                        <a:ext cx="1086204" cy="1312496"/>
                      </a:xfrm>
                      <a:prstGeom prst="rect">
                        <a:avLst/>
                      </a:prstGeom>
                      <a:noFill/>
                    </p:spPr>
                  </p:pic>
                </p:oleObj>
              </mc:Fallback>
            </mc:AlternateContent>
          </a:graphicData>
        </a:graphic>
      </p:graphicFrame>
      <p:sp>
        <p:nvSpPr>
          <p:cNvPr id="9" name="Title 1"/>
          <p:cNvSpPr txBox="1">
            <a:spLocks/>
          </p:cNvSpPr>
          <p:nvPr/>
        </p:nvSpPr>
        <p:spPr>
          <a:xfrm>
            <a:off x="684210" y="605709"/>
            <a:ext cx="7880130" cy="913997"/>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smtClean="0">
                <a:solidFill>
                  <a:schemeClr val="bg2"/>
                </a:solidFill>
                <a:effectLst>
                  <a:outerShdw blurRad="38100" dist="38100" dir="2700000" algn="tl">
                    <a:srgbClr val="000000">
                      <a:alpha val="43137"/>
                    </a:srgbClr>
                  </a:outerShdw>
                </a:effectLst>
                <a:latin typeface="+mn-lt"/>
                <a:cs typeface="Candara"/>
              </a:rPr>
              <a:t>The product (Shea Nuts) cont’d</a:t>
            </a:r>
            <a:endParaRPr lang="en-US" sz="3200" b="1" dirty="0">
              <a:solidFill>
                <a:schemeClr val="bg2"/>
              </a:solidFill>
              <a:effectLst>
                <a:outerShdw blurRad="38100" dist="38100" dir="2700000" algn="tl">
                  <a:srgbClr val="000000">
                    <a:alpha val="43137"/>
                  </a:srgbClr>
                </a:outerShdw>
              </a:effectLst>
              <a:latin typeface="+mn-lt"/>
              <a:cs typeface="Candara"/>
            </a:endParaRPr>
          </a:p>
        </p:txBody>
      </p:sp>
      <p:sp>
        <p:nvSpPr>
          <p:cNvPr id="8" name="Text Placeholder 3"/>
          <p:cNvSpPr txBox="1">
            <a:spLocks noGrp="1"/>
          </p:cNvSpPr>
          <p:nvPr>
            <p:ph type="subTitle" idx="1"/>
          </p:nvPr>
        </p:nvSpPr>
        <p:spPr>
          <a:xfrm>
            <a:off x="684213" y="1622425"/>
            <a:ext cx="10933112" cy="4816475"/>
          </a:xfrm>
          <a:prstGeom prst="rect">
            <a:avLst/>
          </a:prstGeom>
          <a:solidFill>
            <a:schemeClr val="tx2">
              <a:alpha val="52000"/>
            </a:schemeClr>
          </a:solidFill>
        </p:spPr>
        <p:txBody>
          <a:bodyPr vert="horz" lIns="91440" tIns="45720" rIns="91440" bIns="45720" rtlCol="0">
            <a:noAutofit/>
          </a:bodyPr>
          <a:lstStyle>
            <a:lvl1pPr marL="0" indent="0" algn="l" defTabSz="891540" rtl="0" eaLnBrk="1" latinLnBrk="0" hangingPunct="1">
              <a:lnSpc>
                <a:spcPct val="90000"/>
              </a:lnSpc>
              <a:spcBef>
                <a:spcPts val="975"/>
              </a:spcBef>
              <a:buFont typeface="Arial" panose="020B0604020202020204" pitchFamily="34" charset="0"/>
              <a:buNone/>
              <a:defRPr sz="1560" kern="1200">
                <a:solidFill>
                  <a:schemeClr val="tx1"/>
                </a:solidFill>
                <a:latin typeface="+mn-lt"/>
                <a:ea typeface="+mn-ea"/>
                <a:cs typeface="+mn-cs"/>
              </a:defRPr>
            </a:lvl1pPr>
            <a:lvl2pPr marL="445770" indent="0" algn="l" defTabSz="891540" rtl="0" eaLnBrk="1" latinLnBrk="0" hangingPunct="1">
              <a:lnSpc>
                <a:spcPct val="90000"/>
              </a:lnSpc>
              <a:spcBef>
                <a:spcPts val="488"/>
              </a:spcBef>
              <a:buFont typeface="Arial" panose="020B0604020202020204" pitchFamily="34" charset="0"/>
              <a:buNone/>
              <a:defRPr sz="1365" kern="1200">
                <a:solidFill>
                  <a:schemeClr val="tx1"/>
                </a:solidFill>
                <a:latin typeface="+mn-lt"/>
                <a:ea typeface="+mn-ea"/>
                <a:cs typeface="+mn-cs"/>
              </a:defRPr>
            </a:lvl2pPr>
            <a:lvl3pPr marL="891540" indent="0" algn="l" defTabSz="891540" rtl="0" eaLnBrk="1" latinLnBrk="0" hangingPunct="1">
              <a:lnSpc>
                <a:spcPct val="90000"/>
              </a:lnSpc>
              <a:spcBef>
                <a:spcPts val="488"/>
              </a:spcBef>
              <a:buFont typeface="Arial" panose="020B0604020202020204" pitchFamily="34" charset="0"/>
              <a:buNone/>
              <a:defRPr sz="1170" kern="1200">
                <a:solidFill>
                  <a:schemeClr val="tx1"/>
                </a:solidFill>
                <a:latin typeface="+mn-lt"/>
                <a:ea typeface="+mn-ea"/>
                <a:cs typeface="+mn-cs"/>
              </a:defRPr>
            </a:lvl3pPr>
            <a:lvl4pPr marL="1337310" indent="0" algn="l" defTabSz="891540" rtl="0" eaLnBrk="1" latinLnBrk="0" hangingPunct="1">
              <a:lnSpc>
                <a:spcPct val="90000"/>
              </a:lnSpc>
              <a:spcBef>
                <a:spcPts val="488"/>
              </a:spcBef>
              <a:buFont typeface="Arial" panose="020B0604020202020204" pitchFamily="34" charset="0"/>
              <a:buNone/>
              <a:defRPr sz="975" kern="1200">
                <a:solidFill>
                  <a:schemeClr val="tx1"/>
                </a:solidFill>
                <a:latin typeface="+mn-lt"/>
                <a:ea typeface="+mn-ea"/>
                <a:cs typeface="+mn-cs"/>
              </a:defRPr>
            </a:lvl4pPr>
            <a:lvl5pPr marL="1783080" indent="0" algn="l" defTabSz="891540" rtl="0" eaLnBrk="1" latinLnBrk="0" hangingPunct="1">
              <a:lnSpc>
                <a:spcPct val="90000"/>
              </a:lnSpc>
              <a:spcBef>
                <a:spcPts val="488"/>
              </a:spcBef>
              <a:buFont typeface="Arial" panose="020B0604020202020204" pitchFamily="34" charset="0"/>
              <a:buNone/>
              <a:defRPr sz="975" kern="1200">
                <a:solidFill>
                  <a:schemeClr val="tx1"/>
                </a:solidFill>
                <a:latin typeface="+mn-lt"/>
                <a:ea typeface="+mn-ea"/>
                <a:cs typeface="+mn-cs"/>
              </a:defRPr>
            </a:lvl5pPr>
            <a:lvl6pPr marL="2228850" indent="0" algn="l" defTabSz="891540" rtl="0" eaLnBrk="1" latinLnBrk="0" hangingPunct="1">
              <a:lnSpc>
                <a:spcPct val="90000"/>
              </a:lnSpc>
              <a:spcBef>
                <a:spcPts val="488"/>
              </a:spcBef>
              <a:buFont typeface="Arial" panose="020B0604020202020204" pitchFamily="34" charset="0"/>
              <a:buNone/>
              <a:defRPr sz="975" kern="1200">
                <a:solidFill>
                  <a:schemeClr val="tx1"/>
                </a:solidFill>
                <a:latin typeface="+mn-lt"/>
                <a:ea typeface="+mn-ea"/>
                <a:cs typeface="+mn-cs"/>
              </a:defRPr>
            </a:lvl6pPr>
            <a:lvl7pPr marL="2674620" indent="0" algn="l" defTabSz="891540" rtl="0" eaLnBrk="1" latinLnBrk="0" hangingPunct="1">
              <a:lnSpc>
                <a:spcPct val="90000"/>
              </a:lnSpc>
              <a:spcBef>
                <a:spcPts val="488"/>
              </a:spcBef>
              <a:buFont typeface="Arial" panose="020B0604020202020204" pitchFamily="34" charset="0"/>
              <a:buNone/>
              <a:defRPr sz="975" kern="1200">
                <a:solidFill>
                  <a:schemeClr val="tx1"/>
                </a:solidFill>
                <a:latin typeface="+mn-lt"/>
                <a:ea typeface="+mn-ea"/>
                <a:cs typeface="+mn-cs"/>
              </a:defRPr>
            </a:lvl7pPr>
            <a:lvl8pPr marL="3120390" indent="0" algn="l" defTabSz="891540" rtl="0" eaLnBrk="1" latinLnBrk="0" hangingPunct="1">
              <a:lnSpc>
                <a:spcPct val="90000"/>
              </a:lnSpc>
              <a:spcBef>
                <a:spcPts val="488"/>
              </a:spcBef>
              <a:buFont typeface="Arial" panose="020B0604020202020204" pitchFamily="34" charset="0"/>
              <a:buNone/>
              <a:defRPr sz="975" kern="1200">
                <a:solidFill>
                  <a:schemeClr val="tx1"/>
                </a:solidFill>
                <a:latin typeface="+mn-lt"/>
                <a:ea typeface="+mn-ea"/>
                <a:cs typeface="+mn-cs"/>
              </a:defRPr>
            </a:lvl8pPr>
            <a:lvl9pPr marL="3566160" indent="0" algn="l" defTabSz="891540" rtl="0" eaLnBrk="1" latinLnBrk="0" hangingPunct="1">
              <a:lnSpc>
                <a:spcPct val="90000"/>
              </a:lnSpc>
              <a:spcBef>
                <a:spcPts val="488"/>
              </a:spcBef>
              <a:buFont typeface="Arial" panose="020B0604020202020204" pitchFamily="34" charset="0"/>
              <a:buNone/>
              <a:defRPr sz="975" kern="1200">
                <a:solidFill>
                  <a:schemeClr val="tx1"/>
                </a:solidFill>
                <a:latin typeface="+mn-lt"/>
                <a:ea typeface="+mn-ea"/>
                <a:cs typeface="+mn-cs"/>
              </a:defRPr>
            </a:lvl9pPr>
          </a:lstStyle>
          <a:p>
            <a:endParaRPr lang="fr-FR" sz="1800" b="1" dirty="0" smtClean="0">
              <a:solidFill>
                <a:schemeClr val="bg2">
                  <a:lumMod val="75000"/>
                </a:schemeClr>
              </a:solidFill>
            </a:endParaRPr>
          </a:p>
          <a:p>
            <a:pPr marL="278606" indent="-278606">
              <a:buFont typeface="Wingdings" panose="05000000000000000000" pitchFamily="2" charset="2"/>
              <a:buChar char="v"/>
            </a:pPr>
            <a:r>
              <a:rPr lang="fr-FR" sz="1800" b="1" dirty="0" err="1" smtClean="0">
                <a:solidFill>
                  <a:schemeClr val="bg2">
                    <a:lumMod val="75000"/>
                  </a:schemeClr>
                </a:solidFill>
              </a:rPr>
              <a:t>We</a:t>
            </a:r>
            <a:r>
              <a:rPr lang="fr-FR" sz="1800" b="1" dirty="0" smtClean="0">
                <a:solidFill>
                  <a:schemeClr val="bg2">
                    <a:lumMod val="75000"/>
                  </a:schemeClr>
                </a:solidFill>
              </a:rPr>
              <a:t> have a </a:t>
            </a:r>
            <a:r>
              <a:rPr lang="fr-FR" sz="1800" b="1" dirty="0" err="1" smtClean="0">
                <a:solidFill>
                  <a:schemeClr val="bg2">
                    <a:lumMod val="75000"/>
                  </a:schemeClr>
                </a:solidFill>
              </a:rPr>
              <a:t>crushing</a:t>
            </a:r>
            <a:r>
              <a:rPr lang="fr-FR" sz="1800" b="1" dirty="0" smtClean="0">
                <a:solidFill>
                  <a:schemeClr val="bg2">
                    <a:lumMod val="75000"/>
                  </a:schemeClr>
                </a:solidFill>
              </a:rPr>
              <a:t> </a:t>
            </a:r>
            <a:r>
              <a:rPr lang="fr-FR" sz="1800" b="1" dirty="0" err="1" smtClean="0">
                <a:solidFill>
                  <a:schemeClr val="bg2">
                    <a:lumMod val="75000"/>
                  </a:schemeClr>
                </a:solidFill>
              </a:rPr>
              <a:t>capacity</a:t>
            </a:r>
            <a:r>
              <a:rPr lang="fr-FR" sz="1800" b="1" dirty="0" smtClean="0">
                <a:solidFill>
                  <a:schemeClr val="bg2">
                    <a:lumMod val="75000"/>
                  </a:schemeClr>
                </a:solidFill>
              </a:rPr>
              <a:t> of 300 </a:t>
            </a:r>
            <a:r>
              <a:rPr lang="fr-FR" sz="1800" b="1" dirty="0" err="1" smtClean="0">
                <a:solidFill>
                  <a:schemeClr val="bg2">
                    <a:lumMod val="75000"/>
                  </a:schemeClr>
                </a:solidFill>
              </a:rPr>
              <a:t>metric</a:t>
            </a:r>
            <a:r>
              <a:rPr lang="fr-FR" sz="1800" b="1" dirty="0" smtClean="0">
                <a:solidFill>
                  <a:schemeClr val="bg2">
                    <a:lumMod val="75000"/>
                  </a:schemeClr>
                </a:solidFill>
              </a:rPr>
              <a:t> tonnes per </a:t>
            </a:r>
            <a:r>
              <a:rPr lang="fr-FR" sz="1800" b="1" dirty="0" err="1" smtClean="0">
                <a:solidFill>
                  <a:schemeClr val="bg2">
                    <a:lumMod val="75000"/>
                  </a:schemeClr>
                </a:solidFill>
              </a:rPr>
              <a:t>day</a:t>
            </a:r>
            <a:r>
              <a:rPr lang="fr-FR" sz="1800" b="1" dirty="0" smtClean="0">
                <a:solidFill>
                  <a:schemeClr val="bg2">
                    <a:lumMod val="75000"/>
                  </a:schemeClr>
                </a:solidFill>
              </a:rPr>
              <a:t> </a:t>
            </a:r>
            <a:r>
              <a:rPr lang="fr-FR" sz="1800" b="1" dirty="0" err="1" smtClean="0">
                <a:solidFill>
                  <a:schemeClr val="bg2">
                    <a:lumMod val="75000"/>
                  </a:schemeClr>
                </a:solidFill>
              </a:rPr>
              <a:t>enabling</a:t>
            </a:r>
            <a:r>
              <a:rPr lang="fr-FR" sz="1800" b="1" dirty="0" smtClean="0">
                <a:solidFill>
                  <a:schemeClr val="bg2">
                    <a:lumMod val="75000"/>
                  </a:schemeClr>
                </a:solidFill>
              </a:rPr>
              <a:t> us to </a:t>
            </a:r>
            <a:r>
              <a:rPr lang="fr-FR" sz="1800" b="1" dirty="0" err="1" smtClean="0">
                <a:solidFill>
                  <a:schemeClr val="bg2">
                    <a:lumMod val="75000"/>
                  </a:schemeClr>
                </a:solidFill>
              </a:rPr>
              <a:t>produce</a:t>
            </a:r>
            <a:r>
              <a:rPr lang="fr-FR" sz="1800" b="1" dirty="0" smtClean="0">
                <a:solidFill>
                  <a:schemeClr val="bg2">
                    <a:lumMod val="75000"/>
                  </a:schemeClr>
                </a:solidFill>
              </a:rPr>
              <a:t> about 150 </a:t>
            </a:r>
            <a:r>
              <a:rPr lang="fr-FR" sz="1800" b="1" dirty="0" err="1" smtClean="0">
                <a:solidFill>
                  <a:schemeClr val="bg2">
                    <a:lumMod val="75000"/>
                  </a:schemeClr>
                </a:solidFill>
              </a:rPr>
              <a:t>metric</a:t>
            </a:r>
            <a:r>
              <a:rPr lang="fr-FR" sz="1800" b="1" dirty="0" smtClean="0">
                <a:solidFill>
                  <a:schemeClr val="bg2">
                    <a:lumMod val="75000"/>
                  </a:schemeClr>
                </a:solidFill>
              </a:rPr>
              <a:t> tonnes of shea butter </a:t>
            </a:r>
            <a:r>
              <a:rPr lang="fr-FR" sz="1800" b="1" dirty="0" err="1" smtClean="0">
                <a:solidFill>
                  <a:schemeClr val="bg2">
                    <a:lumMod val="75000"/>
                  </a:schemeClr>
                </a:solidFill>
              </a:rPr>
              <a:t>daily</a:t>
            </a:r>
            <a:r>
              <a:rPr lang="fr-FR" sz="1800" b="1" dirty="0" smtClean="0">
                <a:solidFill>
                  <a:schemeClr val="bg2">
                    <a:lumMod val="75000"/>
                  </a:schemeClr>
                </a:solidFill>
              </a:rPr>
              <a:t>.</a:t>
            </a:r>
          </a:p>
          <a:p>
            <a:pPr marL="278606" indent="-278606">
              <a:buFont typeface="Wingdings" panose="05000000000000000000" pitchFamily="2" charset="2"/>
              <a:buChar char="v"/>
            </a:pPr>
            <a:r>
              <a:rPr lang="fr-FR" sz="1800" b="1" dirty="0" smtClean="0">
                <a:solidFill>
                  <a:schemeClr val="bg2">
                    <a:lumMod val="75000"/>
                  </a:schemeClr>
                </a:solidFill>
              </a:rPr>
              <a:t>Our state-of-the-art </a:t>
            </a:r>
            <a:r>
              <a:rPr lang="fr-FR" sz="1800" b="1" dirty="0" err="1" smtClean="0">
                <a:solidFill>
                  <a:schemeClr val="bg2">
                    <a:lumMod val="75000"/>
                  </a:schemeClr>
                </a:solidFill>
              </a:rPr>
              <a:t>technology</a:t>
            </a:r>
            <a:r>
              <a:rPr lang="fr-FR" sz="1800" b="1" dirty="0" smtClean="0">
                <a:solidFill>
                  <a:schemeClr val="bg2">
                    <a:lumMod val="75000"/>
                  </a:schemeClr>
                </a:solidFill>
              </a:rPr>
              <a:t> </a:t>
            </a:r>
            <a:r>
              <a:rPr lang="fr-FR" sz="1800" b="1" dirty="0" err="1" smtClean="0">
                <a:solidFill>
                  <a:schemeClr val="bg2">
                    <a:lumMod val="75000"/>
                  </a:schemeClr>
                </a:solidFill>
              </a:rPr>
              <a:t>enables</a:t>
            </a:r>
            <a:r>
              <a:rPr lang="fr-FR" sz="1800" b="1" dirty="0" smtClean="0">
                <a:solidFill>
                  <a:schemeClr val="bg2">
                    <a:lumMod val="75000"/>
                  </a:schemeClr>
                </a:solidFill>
              </a:rPr>
              <a:t> us to </a:t>
            </a:r>
            <a:r>
              <a:rPr lang="fr-FR" sz="1800" b="1" dirty="0" err="1" smtClean="0">
                <a:solidFill>
                  <a:schemeClr val="bg2">
                    <a:lumMod val="75000"/>
                  </a:schemeClr>
                </a:solidFill>
              </a:rPr>
              <a:t>produce</a:t>
            </a:r>
            <a:r>
              <a:rPr lang="fr-FR" sz="1800" b="1" dirty="0" smtClean="0">
                <a:solidFill>
                  <a:schemeClr val="bg2">
                    <a:lumMod val="75000"/>
                  </a:schemeClr>
                </a:solidFill>
              </a:rPr>
              <a:t> high quality </a:t>
            </a:r>
            <a:r>
              <a:rPr lang="fr-FR" sz="1800" b="1" dirty="0" err="1" smtClean="0">
                <a:solidFill>
                  <a:schemeClr val="bg2">
                    <a:lumMod val="75000"/>
                  </a:schemeClr>
                </a:solidFill>
              </a:rPr>
              <a:t>crude</a:t>
            </a:r>
            <a:r>
              <a:rPr lang="fr-FR" sz="1800" b="1" dirty="0" smtClean="0">
                <a:solidFill>
                  <a:schemeClr val="bg2">
                    <a:lumMod val="75000"/>
                  </a:schemeClr>
                </a:solidFill>
              </a:rPr>
              <a:t> shea butter </a:t>
            </a:r>
            <a:r>
              <a:rPr lang="fr-FR" sz="1800" b="1" dirty="0" err="1" smtClean="0">
                <a:solidFill>
                  <a:schemeClr val="bg2">
                    <a:lumMod val="75000"/>
                  </a:schemeClr>
                </a:solidFill>
              </a:rPr>
              <a:t>that</a:t>
            </a:r>
            <a:r>
              <a:rPr lang="fr-FR" sz="1800" b="1" dirty="0" smtClean="0">
                <a:solidFill>
                  <a:schemeClr val="bg2">
                    <a:lumMod val="75000"/>
                  </a:schemeClr>
                </a:solidFill>
              </a:rPr>
              <a:t> </a:t>
            </a:r>
            <a:r>
              <a:rPr lang="fr-FR" sz="1800" b="1" dirty="0" err="1" smtClean="0">
                <a:solidFill>
                  <a:schemeClr val="bg2">
                    <a:lumMod val="75000"/>
                  </a:schemeClr>
                </a:solidFill>
              </a:rPr>
              <a:t>meets</a:t>
            </a:r>
            <a:r>
              <a:rPr lang="fr-FR" sz="1800" b="1" dirty="0" smtClean="0">
                <a:solidFill>
                  <a:schemeClr val="bg2">
                    <a:lumMod val="75000"/>
                  </a:schemeClr>
                </a:solidFill>
              </a:rPr>
              <a:t> international standards.</a:t>
            </a:r>
          </a:p>
          <a:p>
            <a:pPr marL="278606" indent="-278606">
              <a:buFont typeface="Wingdings" panose="05000000000000000000" pitchFamily="2" charset="2"/>
              <a:buChar char="v"/>
            </a:pPr>
            <a:r>
              <a:rPr lang="fr-FR" sz="1800" b="1" dirty="0" smtClean="0">
                <a:solidFill>
                  <a:schemeClr val="bg2">
                    <a:lumMod val="75000"/>
                  </a:schemeClr>
                </a:solidFill>
              </a:rPr>
              <a:t>GNL has </a:t>
            </a:r>
            <a:r>
              <a:rPr lang="fr-FR" sz="1800" b="1" dirty="0" err="1" smtClean="0">
                <a:solidFill>
                  <a:schemeClr val="bg2">
                    <a:lumMod val="75000"/>
                  </a:schemeClr>
                </a:solidFill>
              </a:rPr>
              <a:t>crude</a:t>
            </a:r>
            <a:r>
              <a:rPr lang="fr-FR" sz="1800" b="1" dirty="0" smtClean="0">
                <a:solidFill>
                  <a:schemeClr val="bg2">
                    <a:lumMod val="75000"/>
                  </a:schemeClr>
                </a:solidFill>
              </a:rPr>
              <a:t> shea butter </a:t>
            </a:r>
            <a:r>
              <a:rPr lang="fr-FR" sz="1800" b="1" dirty="0" err="1" smtClean="0">
                <a:solidFill>
                  <a:schemeClr val="bg2">
                    <a:lumMod val="75000"/>
                  </a:schemeClr>
                </a:solidFill>
              </a:rPr>
              <a:t>storage</a:t>
            </a:r>
            <a:r>
              <a:rPr lang="fr-FR" sz="1800" b="1" dirty="0" smtClean="0">
                <a:solidFill>
                  <a:schemeClr val="bg2">
                    <a:lumMod val="75000"/>
                  </a:schemeClr>
                </a:solidFill>
              </a:rPr>
              <a:t> </a:t>
            </a:r>
            <a:r>
              <a:rPr lang="fr-FR" sz="1800" b="1" dirty="0" err="1" smtClean="0">
                <a:solidFill>
                  <a:schemeClr val="bg2">
                    <a:lumMod val="75000"/>
                  </a:schemeClr>
                </a:solidFill>
              </a:rPr>
              <a:t>capacity</a:t>
            </a:r>
            <a:r>
              <a:rPr lang="fr-FR" sz="1800" b="1" dirty="0" smtClean="0">
                <a:solidFill>
                  <a:schemeClr val="bg2">
                    <a:lumMod val="75000"/>
                  </a:schemeClr>
                </a:solidFill>
              </a:rPr>
              <a:t> of over </a:t>
            </a:r>
            <a:r>
              <a:rPr lang="fr-FR" sz="1800" b="1" dirty="0">
                <a:solidFill>
                  <a:schemeClr val="bg2">
                    <a:lumMod val="75000"/>
                  </a:schemeClr>
                </a:solidFill>
              </a:rPr>
              <a:t>5</a:t>
            </a:r>
            <a:r>
              <a:rPr lang="fr-FR" sz="1800" b="1" dirty="0" smtClean="0">
                <a:solidFill>
                  <a:schemeClr val="bg2">
                    <a:lumMod val="75000"/>
                  </a:schemeClr>
                </a:solidFill>
              </a:rPr>
              <a:t>00 </a:t>
            </a:r>
            <a:r>
              <a:rPr lang="fr-FR" sz="1800" b="1" dirty="0" err="1" smtClean="0">
                <a:solidFill>
                  <a:schemeClr val="bg2">
                    <a:lumMod val="75000"/>
                  </a:schemeClr>
                </a:solidFill>
              </a:rPr>
              <a:t>metric</a:t>
            </a:r>
            <a:r>
              <a:rPr lang="fr-FR" sz="1800" b="1" dirty="0" smtClean="0">
                <a:solidFill>
                  <a:schemeClr val="bg2">
                    <a:lumMod val="75000"/>
                  </a:schemeClr>
                </a:solidFill>
              </a:rPr>
              <a:t> tonnes in the </a:t>
            </a:r>
            <a:r>
              <a:rPr lang="fr-FR" sz="1800" b="1" dirty="0" err="1" smtClean="0">
                <a:solidFill>
                  <a:schemeClr val="bg2">
                    <a:lumMod val="75000"/>
                  </a:schemeClr>
                </a:solidFill>
              </a:rPr>
              <a:t>factory</a:t>
            </a:r>
            <a:r>
              <a:rPr lang="fr-FR" sz="1800" b="1" dirty="0" smtClean="0">
                <a:solidFill>
                  <a:schemeClr val="bg2">
                    <a:lumMod val="75000"/>
                  </a:schemeClr>
                </a:solidFill>
              </a:rPr>
              <a:t>.</a:t>
            </a:r>
          </a:p>
          <a:p>
            <a:pPr marL="278606" indent="-278606">
              <a:buFont typeface="Wingdings" panose="05000000000000000000" pitchFamily="2" charset="2"/>
              <a:buChar char="v"/>
            </a:pPr>
            <a:endParaRPr lang="fr-FR" sz="1800" b="1" dirty="0" smtClean="0">
              <a:solidFill>
                <a:schemeClr val="bg2">
                  <a:lumMod val="75000"/>
                </a:schemeClr>
              </a:solidFill>
            </a:endParaRPr>
          </a:p>
          <a:p>
            <a:pPr marL="278606" indent="-278606">
              <a:buFont typeface="Wingdings" panose="05000000000000000000" pitchFamily="2" charset="2"/>
              <a:buChar char="v"/>
            </a:pPr>
            <a:endParaRPr lang="en-US" sz="1800" b="1" dirty="0">
              <a:solidFill>
                <a:schemeClr val="bg2">
                  <a:lumMod val="75000"/>
                </a:schemeClr>
              </a:solidFill>
            </a:endParaRPr>
          </a:p>
        </p:txBody>
      </p:sp>
      <p:pic>
        <p:nvPicPr>
          <p:cNvPr id="15" name="Image 11" descr="https://www.lesproduitsnaturels.com/userfiles/www.lesproduitsnaturels.com/images/plantekarite.jpg"/>
          <p:cNvPicPr/>
          <p:nvPr/>
        </p:nvPicPr>
        <p:blipFill>
          <a:blip r:embed="rId5">
            <a:extLst>
              <a:ext uri="{28A0092B-C50C-407E-A947-70E740481C1C}">
                <a14:useLocalDpi xmlns:a14="http://schemas.microsoft.com/office/drawing/2010/main" val="0"/>
              </a:ext>
            </a:extLst>
          </a:blip>
          <a:srcRect/>
          <a:stretch>
            <a:fillRect/>
          </a:stretch>
        </p:blipFill>
        <p:spPr bwMode="auto">
          <a:xfrm>
            <a:off x="953036" y="4373255"/>
            <a:ext cx="2197239" cy="1692695"/>
          </a:xfrm>
          <a:prstGeom prst="rect">
            <a:avLst/>
          </a:prstGeom>
          <a:noFill/>
          <a:ln>
            <a:noFill/>
          </a:ln>
        </p:spPr>
      </p:pic>
    </p:spTree>
    <p:extLst>
      <p:ext uri="{BB962C8B-B14F-4D97-AF65-F5344CB8AC3E}">
        <p14:creationId xmlns:p14="http://schemas.microsoft.com/office/powerpoint/2010/main" val="73595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637713921"/>
              </p:ext>
            </p:extLst>
          </p:nvPr>
        </p:nvGraphicFramePr>
        <p:xfrm>
          <a:off x="10996435" y="104180"/>
          <a:ext cx="1086204" cy="1312496"/>
        </p:xfrm>
        <a:graphic>
          <a:graphicData uri="http://schemas.openxmlformats.org/presentationml/2006/ole">
            <mc:AlternateContent xmlns:mc="http://schemas.openxmlformats.org/markup-compatibility/2006">
              <mc:Choice xmlns:v="urn:schemas-microsoft-com:vml" Requires="v">
                <p:oleObj spid="_x0000_s7178" r:id="rId3" imgW="2238687" imgH="2790476" progId="">
                  <p:embed/>
                </p:oleObj>
              </mc:Choice>
              <mc:Fallback>
                <p:oleObj r:id="rId3" imgW="2238687" imgH="27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6435" y="104180"/>
                        <a:ext cx="1086204" cy="1312496"/>
                      </a:xfrm>
                      <a:prstGeom prst="rect">
                        <a:avLst/>
                      </a:prstGeom>
                      <a:noFill/>
                    </p:spPr>
                  </p:pic>
                </p:oleObj>
              </mc:Fallback>
            </mc:AlternateContent>
          </a:graphicData>
        </a:graphic>
      </p:graphicFrame>
      <p:sp>
        <p:nvSpPr>
          <p:cNvPr id="9" name="Title 1"/>
          <p:cNvSpPr txBox="1">
            <a:spLocks/>
          </p:cNvSpPr>
          <p:nvPr/>
        </p:nvSpPr>
        <p:spPr>
          <a:xfrm>
            <a:off x="684210" y="605709"/>
            <a:ext cx="10082528" cy="1210212"/>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smtClean="0">
                <a:solidFill>
                  <a:schemeClr val="bg2"/>
                </a:solidFill>
                <a:effectLst>
                  <a:outerShdw blurRad="38100" dist="38100" dir="2700000" algn="tl">
                    <a:srgbClr val="000000">
                      <a:alpha val="43137"/>
                    </a:srgbClr>
                  </a:outerShdw>
                </a:effectLst>
                <a:latin typeface="+mn-lt"/>
                <a:cs typeface="Candara"/>
              </a:rPr>
              <a:t>The product (Shea Nuts) cont’d</a:t>
            </a:r>
          </a:p>
          <a:p>
            <a:r>
              <a:rPr lang="en-US" sz="2000" b="1" dirty="0" smtClean="0">
                <a:solidFill>
                  <a:schemeClr val="accent5"/>
                </a:solidFill>
                <a:effectLst>
                  <a:outerShdw blurRad="38100" dist="38100" dir="2700000" algn="tl">
                    <a:srgbClr val="000000">
                      <a:alpha val="43137"/>
                    </a:srgbClr>
                  </a:outerShdw>
                </a:effectLst>
                <a:latin typeface="Bookman Old Style" panose="02050604050505020204" pitchFamily="18" charset="0"/>
                <a:cs typeface="Candara"/>
              </a:rPr>
              <a:t>General product specifications</a:t>
            </a:r>
            <a:r>
              <a:rPr lang="en-US" sz="3200" b="1" dirty="0" smtClean="0">
                <a:effectLst>
                  <a:outerShdw blurRad="38100" dist="38100" dir="2700000" algn="tl">
                    <a:srgbClr val="000000">
                      <a:alpha val="43137"/>
                    </a:srgbClr>
                  </a:outerShdw>
                </a:effectLst>
                <a:latin typeface="Bookman Old Style" panose="02050604050505020204" pitchFamily="18" charset="0"/>
                <a:cs typeface="Candara"/>
              </a:rPr>
              <a:t>:</a:t>
            </a:r>
            <a:endParaRPr lang="en-US" sz="3200" b="1" dirty="0">
              <a:effectLst>
                <a:outerShdw blurRad="38100" dist="38100" dir="2700000" algn="tl">
                  <a:srgbClr val="000000">
                    <a:alpha val="43137"/>
                  </a:srgbClr>
                </a:outerShdw>
              </a:effectLst>
              <a:latin typeface="Bookman Old Style" panose="02050604050505020204" pitchFamily="18" charset="0"/>
              <a:cs typeface="Candara"/>
            </a:endParaRPr>
          </a:p>
        </p:txBody>
      </p:sp>
      <p:grpSp>
        <p:nvGrpSpPr>
          <p:cNvPr id="5" name="Group 4"/>
          <p:cNvGrpSpPr/>
          <p:nvPr/>
        </p:nvGrpSpPr>
        <p:grpSpPr>
          <a:xfrm>
            <a:off x="684209" y="1919388"/>
            <a:ext cx="10082529" cy="3760195"/>
            <a:chOff x="4246432" y="1052161"/>
            <a:chExt cx="3531744" cy="5516471"/>
          </a:xfrm>
        </p:grpSpPr>
        <p:sp>
          <p:nvSpPr>
            <p:cNvPr id="6" name="Freeform 5"/>
            <p:cNvSpPr/>
            <p:nvPr/>
          </p:nvSpPr>
          <p:spPr>
            <a:xfrm>
              <a:off x="4246432" y="1052161"/>
              <a:ext cx="3531744" cy="1412697"/>
            </a:xfrm>
            <a:custGeom>
              <a:avLst/>
              <a:gdLst>
                <a:gd name="connsiteX0" fmla="*/ 0 w 3531744"/>
                <a:gd name="connsiteY0" fmla="*/ 0 h 1412697"/>
                <a:gd name="connsiteX1" fmla="*/ 3531744 w 3531744"/>
                <a:gd name="connsiteY1" fmla="*/ 0 h 1412697"/>
                <a:gd name="connsiteX2" fmla="*/ 3531744 w 3531744"/>
                <a:gd name="connsiteY2" fmla="*/ 1412697 h 1412697"/>
                <a:gd name="connsiteX3" fmla="*/ 0 w 3531744"/>
                <a:gd name="connsiteY3" fmla="*/ 1412697 h 1412697"/>
                <a:gd name="connsiteX4" fmla="*/ 0 w 3531744"/>
                <a:gd name="connsiteY4" fmla="*/ 0 h 1412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744" h="1412697">
                  <a:moveTo>
                    <a:pt x="0" y="0"/>
                  </a:moveTo>
                  <a:lnTo>
                    <a:pt x="3531744" y="0"/>
                  </a:lnTo>
                  <a:lnTo>
                    <a:pt x="3531744" y="1412697"/>
                  </a:lnTo>
                  <a:lnTo>
                    <a:pt x="0" y="1412697"/>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algn="ctr" defTabSz="1066800">
                <a:lnSpc>
                  <a:spcPct val="90000"/>
                </a:lnSpc>
                <a:spcBef>
                  <a:spcPct val="0"/>
                </a:spcBef>
                <a:spcAft>
                  <a:spcPct val="35000"/>
                </a:spcAft>
              </a:pPr>
              <a:r>
                <a:rPr lang="en-US" sz="2400" b="1" dirty="0" smtClean="0">
                  <a:solidFill>
                    <a:prstClr val="white"/>
                  </a:solidFill>
                  <a:latin typeface="Corbel" panose="020B0503020204020204" pitchFamily="34" charset="0"/>
                </a:rPr>
                <a:t>Crude Shea Butter</a:t>
              </a:r>
              <a:endParaRPr lang="en-US" sz="2400" b="1" dirty="0">
                <a:solidFill>
                  <a:prstClr val="white"/>
                </a:solidFill>
                <a:latin typeface="Corbel" panose="020B0503020204020204" pitchFamily="34" charset="0"/>
              </a:endParaRPr>
            </a:p>
          </p:txBody>
        </p:sp>
        <p:sp>
          <p:nvSpPr>
            <p:cNvPr id="10" name="Freeform 9"/>
            <p:cNvSpPr/>
            <p:nvPr/>
          </p:nvSpPr>
          <p:spPr>
            <a:xfrm>
              <a:off x="4246432" y="2464858"/>
              <a:ext cx="3531744" cy="4103774"/>
            </a:xfrm>
            <a:custGeom>
              <a:avLst/>
              <a:gdLst>
                <a:gd name="connsiteX0" fmla="*/ 0 w 3531744"/>
                <a:gd name="connsiteY0" fmla="*/ 0 h 4103774"/>
                <a:gd name="connsiteX1" fmla="*/ 3531744 w 3531744"/>
                <a:gd name="connsiteY1" fmla="*/ 0 h 4103774"/>
                <a:gd name="connsiteX2" fmla="*/ 3531744 w 3531744"/>
                <a:gd name="connsiteY2" fmla="*/ 4103774 h 4103774"/>
                <a:gd name="connsiteX3" fmla="*/ 0 w 3531744"/>
                <a:gd name="connsiteY3" fmla="*/ 4103774 h 4103774"/>
                <a:gd name="connsiteX4" fmla="*/ 0 w 3531744"/>
                <a:gd name="connsiteY4" fmla="*/ 0 h 410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744" h="4103774">
                  <a:moveTo>
                    <a:pt x="0" y="0"/>
                  </a:moveTo>
                  <a:lnTo>
                    <a:pt x="3531744" y="0"/>
                  </a:lnTo>
                  <a:lnTo>
                    <a:pt x="3531744" y="4103774"/>
                  </a:lnTo>
                  <a:lnTo>
                    <a:pt x="0" y="4103774"/>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0" lvl="1" defTabSz="1066800">
                <a:lnSpc>
                  <a:spcPct val="90000"/>
                </a:lnSpc>
                <a:spcBef>
                  <a:spcPct val="0"/>
                </a:spcBef>
                <a:spcAft>
                  <a:spcPct val="15000"/>
                </a:spcAft>
              </a:pPr>
              <a:endParaRPr lang="en-US" sz="2400" dirty="0">
                <a:solidFill>
                  <a:prstClr val="black">
                    <a:hueOff val="0"/>
                    <a:satOff val="0"/>
                    <a:lumOff val="0"/>
                    <a:alphaOff val="0"/>
                  </a:prstClr>
                </a:solidFill>
                <a:latin typeface="Corbel" panose="020B0503020204020204" pitchFamily="34" charset="0"/>
              </a:endParaRPr>
            </a:p>
          </p:txBody>
        </p:sp>
      </p:grpSp>
      <p:sp>
        <p:nvSpPr>
          <p:cNvPr id="14" name="Rectangle 13"/>
          <p:cNvSpPr/>
          <p:nvPr/>
        </p:nvSpPr>
        <p:spPr>
          <a:xfrm>
            <a:off x="759579" y="3364251"/>
            <a:ext cx="4965895" cy="1200329"/>
          </a:xfrm>
          <a:prstGeom prst="rect">
            <a:avLst/>
          </a:prstGeom>
        </p:spPr>
        <p:txBody>
          <a:bodyPr wrap="square">
            <a:spAutoFit/>
          </a:bodyPr>
          <a:lstStyle/>
          <a:p>
            <a:pPr marL="342900" lvl="1" indent="-342900" defTabSz="1066800">
              <a:lnSpc>
                <a:spcPct val="90000"/>
              </a:lnSpc>
              <a:spcBef>
                <a:spcPct val="0"/>
              </a:spcBef>
              <a:spcAft>
                <a:spcPct val="15000"/>
              </a:spcAft>
              <a:buFont typeface="Arial" panose="020B0604020202020204" pitchFamily="34" charset="0"/>
              <a:buChar char="•"/>
            </a:pPr>
            <a:r>
              <a:rPr lang="en-US" sz="2400" b="1" dirty="0">
                <a:solidFill>
                  <a:schemeClr val="accent5"/>
                </a:solidFill>
                <a:latin typeface="Corbel" panose="020B0503020204020204" pitchFamily="34" charset="0"/>
              </a:rPr>
              <a:t>FFA:		10%  Max</a:t>
            </a:r>
          </a:p>
          <a:p>
            <a:pPr marL="342900" lvl="1" indent="-342900" defTabSz="1066800">
              <a:lnSpc>
                <a:spcPct val="90000"/>
              </a:lnSpc>
              <a:spcBef>
                <a:spcPct val="0"/>
              </a:spcBef>
              <a:spcAft>
                <a:spcPct val="15000"/>
              </a:spcAft>
              <a:buFont typeface="Arial" panose="020B0604020202020204" pitchFamily="34" charset="0"/>
              <a:buChar char="•"/>
            </a:pPr>
            <a:r>
              <a:rPr lang="en-US" sz="2400" b="1" dirty="0">
                <a:solidFill>
                  <a:schemeClr val="accent5"/>
                </a:solidFill>
                <a:latin typeface="Corbel" panose="020B0503020204020204" pitchFamily="34" charset="0"/>
              </a:rPr>
              <a:t>Moisture:	0.1% Max</a:t>
            </a:r>
          </a:p>
          <a:p>
            <a:pPr marL="342900" lvl="1" indent="-342900" defTabSz="1066800">
              <a:lnSpc>
                <a:spcPct val="90000"/>
              </a:lnSpc>
              <a:spcBef>
                <a:spcPct val="0"/>
              </a:spcBef>
              <a:spcAft>
                <a:spcPct val="15000"/>
              </a:spcAft>
              <a:buFont typeface="Arial" panose="020B0604020202020204" pitchFamily="34" charset="0"/>
              <a:buChar char="•"/>
            </a:pPr>
            <a:r>
              <a:rPr lang="en-US" sz="2400" b="1" dirty="0">
                <a:solidFill>
                  <a:schemeClr val="accent5"/>
                </a:solidFill>
                <a:latin typeface="Corbel" panose="020B0503020204020204" pitchFamily="34" charset="0"/>
              </a:rPr>
              <a:t>Impurities:	</a:t>
            </a:r>
            <a:r>
              <a:rPr lang="en-US" sz="2400" b="1" dirty="0" smtClean="0">
                <a:solidFill>
                  <a:schemeClr val="accent5"/>
                </a:solidFill>
                <a:latin typeface="Corbel" panose="020B0503020204020204" pitchFamily="34" charset="0"/>
              </a:rPr>
              <a:t>0.2% </a:t>
            </a:r>
            <a:r>
              <a:rPr lang="en-US" sz="2400" b="1" dirty="0">
                <a:solidFill>
                  <a:schemeClr val="accent5"/>
                </a:solidFill>
                <a:latin typeface="Corbel" panose="020B0503020204020204" pitchFamily="34" charset="0"/>
              </a:rPr>
              <a:t>Max</a:t>
            </a:r>
          </a:p>
        </p:txBody>
      </p:sp>
      <p:pic>
        <p:nvPicPr>
          <p:cNvPr id="15" name="Image 11" descr="https://www.lesproduitsnaturels.com/userfiles/www.lesproduitsnaturels.com/images/plantekarite.jpg"/>
          <p:cNvPicPr/>
          <p:nvPr/>
        </p:nvPicPr>
        <p:blipFill>
          <a:blip r:embed="rId5">
            <a:extLst>
              <a:ext uri="{28A0092B-C50C-407E-A947-70E740481C1C}">
                <a14:useLocalDpi xmlns:a14="http://schemas.microsoft.com/office/drawing/2010/main" val="0"/>
              </a:ext>
            </a:extLst>
          </a:blip>
          <a:srcRect/>
          <a:stretch>
            <a:fillRect/>
          </a:stretch>
        </p:blipFill>
        <p:spPr bwMode="auto">
          <a:xfrm>
            <a:off x="8371267" y="3845262"/>
            <a:ext cx="2197239" cy="1692695"/>
          </a:xfrm>
          <a:prstGeom prst="rect">
            <a:avLst/>
          </a:prstGeom>
          <a:noFill/>
          <a:ln>
            <a:noFill/>
          </a:ln>
        </p:spPr>
      </p:pic>
    </p:spTree>
    <p:extLst>
      <p:ext uri="{BB962C8B-B14F-4D97-AF65-F5344CB8AC3E}">
        <p14:creationId xmlns:p14="http://schemas.microsoft.com/office/powerpoint/2010/main" val="503850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637713921"/>
              </p:ext>
            </p:extLst>
          </p:nvPr>
        </p:nvGraphicFramePr>
        <p:xfrm>
          <a:off x="10996435" y="104180"/>
          <a:ext cx="1086204" cy="1312496"/>
        </p:xfrm>
        <a:graphic>
          <a:graphicData uri="http://schemas.openxmlformats.org/presentationml/2006/ole">
            <mc:AlternateContent xmlns:mc="http://schemas.openxmlformats.org/markup-compatibility/2006">
              <mc:Choice xmlns:v="urn:schemas-microsoft-com:vml" Requires="v">
                <p:oleObj spid="_x0000_s8202" r:id="rId3" imgW="2238687" imgH="2790476" progId="">
                  <p:embed/>
                </p:oleObj>
              </mc:Choice>
              <mc:Fallback>
                <p:oleObj r:id="rId3" imgW="2238687" imgH="27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6435" y="104180"/>
                        <a:ext cx="1086204" cy="1312496"/>
                      </a:xfrm>
                      <a:prstGeom prst="rect">
                        <a:avLst/>
                      </a:prstGeom>
                      <a:noFill/>
                    </p:spPr>
                  </p:pic>
                </p:oleObj>
              </mc:Fallback>
            </mc:AlternateContent>
          </a:graphicData>
        </a:graphic>
      </p:graphicFrame>
      <p:sp>
        <p:nvSpPr>
          <p:cNvPr id="9" name="Title 1"/>
          <p:cNvSpPr txBox="1">
            <a:spLocks/>
          </p:cNvSpPr>
          <p:nvPr/>
        </p:nvSpPr>
        <p:spPr>
          <a:xfrm>
            <a:off x="682580" y="270456"/>
            <a:ext cx="10084158" cy="154546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solidFill>
                  <a:schemeClr val="bg2">
                    <a:lumMod val="50000"/>
                  </a:schemeClr>
                </a:solidFill>
                <a:effectLst>
                  <a:outerShdw blurRad="38100" dist="38100" dir="2700000" algn="tl">
                    <a:srgbClr val="000000">
                      <a:alpha val="43137"/>
                    </a:srgbClr>
                  </a:outerShdw>
                </a:effectLst>
                <a:latin typeface="+mn-lt"/>
                <a:cs typeface="Candara"/>
              </a:rPr>
              <a:t>OUR BUSINESS ATTIBUTES</a:t>
            </a:r>
          </a:p>
          <a:p>
            <a:endParaRPr lang="en-US" sz="3600" b="1" dirty="0">
              <a:solidFill>
                <a:schemeClr val="bg2">
                  <a:lumMod val="50000"/>
                </a:schemeClr>
              </a:solidFill>
              <a:effectLst>
                <a:outerShdw blurRad="38100" dist="38100" dir="2700000" algn="tl">
                  <a:srgbClr val="000000">
                    <a:alpha val="43137"/>
                  </a:srgbClr>
                </a:outerShdw>
              </a:effectLst>
              <a:latin typeface="Bookman Old Style" panose="02050604050505020204" pitchFamily="18" charset="0"/>
              <a:cs typeface="Candara"/>
            </a:endParaRPr>
          </a:p>
        </p:txBody>
      </p:sp>
      <p:sp>
        <p:nvSpPr>
          <p:cNvPr id="11" name="Title 1"/>
          <p:cNvSpPr txBox="1">
            <a:spLocks/>
          </p:cNvSpPr>
          <p:nvPr/>
        </p:nvSpPr>
        <p:spPr>
          <a:xfrm>
            <a:off x="566670" y="1373431"/>
            <a:ext cx="9633397" cy="494224"/>
          </a:xfrm>
          <a:prstGeom prst="rect">
            <a:avLst/>
          </a:prstGeom>
          <a:effectLst>
            <a:glow rad="63500">
              <a:schemeClr val="accent1">
                <a:satMod val="175000"/>
                <a:alpha val="40000"/>
              </a:schemeClr>
            </a:glow>
          </a:effectLst>
        </p:spPr>
        <p:txBody>
          <a:bodyPr vert="horz" lIns="91440" tIns="45720" rIns="91440" bIns="45720" rtlCol="0" anchor="b">
            <a:noAutofit/>
          </a:bodyPr>
          <a:lstStyle>
            <a:lvl1pPr algn="l" defTabSz="891540" rtl="0" eaLnBrk="1" latinLnBrk="0" hangingPunct="1">
              <a:lnSpc>
                <a:spcPct val="90000"/>
              </a:lnSpc>
              <a:spcBef>
                <a:spcPct val="0"/>
              </a:spcBef>
              <a:buNone/>
              <a:defRPr sz="3120" kern="1200">
                <a:solidFill>
                  <a:schemeClr val="tx1"/>
                </a:solidFill>
                <a:latin typeface="+mj-lt"/>
                <a:ea typeface="+mj-ea"/>
                <a:cs typeface="+mj-cs"/>
              </a:defRPr>
            </a:lvl1pPr>
          </a:lstStyle>
          <a:p>
            <a:pPr algn="ctr"/>
            <a:endParaRPr lang="fr-FR" sz="3600" b="1" i="1" dirty="0" smtClean="0">
              <a:solidFill>
                <a:srgbClr val="FF0000"/>
              </a:solidFill>
              <a:latin typeface="Candara" panose="020E0502030303020204" pitchFamily="34" charset="0"/>
            </a:endParaRPr>
          </a:p>
          <a:p>
            <a:pPr algn="ctr"/>
            <a:r>
              <a:rPr lang="fr-FR" sz="3600" b="1" i="1" dirty="0" smtClean="0">
                <a:solidFill>
                  <a:schemeClr val="accent5"/>
                </a:solidFill>
                <a:latin typeface="Candara" panose="020E0502030303020204" pitchFamily="34" charset="0"/>
              </a:rPr>
              <a:t>                                                        </a:t>
            </a:r>
            <a:r>
              <a:rPr lang="fr-FR" sz="2800" b="1" i="1" dirty="0" smtClean="0">
                <a:solidFill>
                  <a:schemeClr val="accent2">
                    <a:lumMod val="75000"/>
                  </a:schemeClr>
                </a:solidFill>
                <a:latin typeface="Candara" panose="020E0502030303020204" pitchFamily="34" charset="0"/>
              </a:rPr>
              <a:t>International Certifications</a:t>
            </a:r>
            <a:endParaRPr lang="en-US" sz="2800" b="1" i="1" dirty="0">
              <a:solidFill>
                <a:schemeClr val="accent2">
                  <a:lumMod val="75000"/>
                </a:schemeClr>
              </a:solidFill>
              <a:latin typeface="Candara" panose="020E0502030303020204" pitchFamily="34" charset="0"/>
            </a:endParaRPr>
          </a:p>
        </p:txBody>
      </p:sp>
      <p:sp>
        <p:nvSpPr>
          <p:cNvPr id="12" name="Subtitle 2"/>
          <p:cNvSpPr txBox="1">
            <a:spLocks/>
          </p:cNvSpPr>
          <p:nvPr/>
        </p:nvSpPr>
        <p:spPr>
          <a:xfrm>
            <a:off x="235527" y="2000757"/>
            <a:ext cx="11374582" cy="37073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800" b="1" dirty="0" err="1" smtClean="0">
                <a:solidFill>
                  <a:schemeClr val="bg2">
                    <a:lumMod val="50000"/>
                  </a:schemeClr>
                </a:solidFill>
              </a:rPr>
              <a:t>Some</a:t>
            </a:r>
            <a:r>
              <a:rPr lang="fr-FR" sz="1800" b="1" dirty="0" smtClean="0">
                <a:solidFill>
                  <a:schemeClr val="bg2">
                    <a:lumMod val="50000"/>
                  </a:schemeClr>
                </a:solidFill>
              </a:rPr>
              <a:t> of the international certifications won by GNL include:</a:t>
            </a:r>
          </a:p>
          <a:p>
            <a:pPr marL="0" indent="0">
              <a:buNone/>
            </a:pPr>
            <a:endParaRPr lang="fr-FR" sz="1800" b="1" dirty="0" smtClean="0">
              <a:solidFill>
                <a:schemeClr val="bg2">
                  <a:lumMod val="50000"/>
                </a:schemeClr>
              </a:solidFill>
            </a:endParaRPr>
          </a:p>
          <a:p>
            <a:pPr marL="0" indent="0">
              <a:buNone/>
            </a:pPr>
            <a:r>
              <a:rPr lang="fr-FR" sz="2400" b="1" dirty="0" smtClean="0">
                <a:solidFill>
                  <a:schemeClr val="tx1">
                    <a:lumMod val="95000"/>
                  </a:schemeClr>
                </a:solidFill>
              </a:rPr>
              <a:t>						</a:t>
            </a:r>
            <a:r>
              <a:rPr lang="fr-FR" sz="7200" b="1" dirty="0" err="1" smtClean="0">
                <a:solidFill>
                  <a:schemeClr val="bg2"/>
                </a:solidFill>
                <a:latin typeface="Algerian" panose="04020705040A02060702" pitchFamily="82" charset="0"/>
              </a:rPr>
              <a:t>Kosher</a:t>
            </a:r>
            <a:r>
              <a:rPr lang="fr-FR" sz="7200" b="1" dirty="0" smtClean="0">
                <a:solidFill>
                  <a:schemeClr val="bg2"/>
                </a:solidFill>
                <a:latin typeface="Algerian" panose="04020705040A02060702" pitchFamily="82" charset="0"/>
              </a:rPr>
              <a:t> </a:t>
            </a:r>
            <a:r>
              <a:rPr lang="fr-FR" sz="7200" b="1" dirty="0" smtClean="0">
                <a:solidFill>
                  <a:schemeClr val="bg2">
                    <a:lumMod val="60000"/>
                    <a:lumOff val="40000"/>
                  </a:schemeClr>
                </a:solidFill>
                <a:latin typeface="Algerian" panose="04020705040A02060702" pitchFamily="82" charset="0"/>
              </a:rPr>
              <a:t>&amp;</a:t>
            </a:r>
          </a:p>
          <a:p>
            <a:pPr marL="0" indent="0">
              <a:buNone/>
            </a:pPr>
            <a:r>
              <a:rPr lang="fr-FR" sz="7200" b="1" dirty="0" smtClean="0">
                <a:solidFill>
                  <a:schemeClr val="tx1">
                    <a:lumMod val="95000"/>
                  </a:schemeClr>
                </a:solidFill>
                <a:latin typeface="Algerian" panose="04020705040A02060702" pitchFamily="82" charset="0"/>
              </a:rPr>
              <a:t>			</a:t>
            </a:r>
            <a:r>
              <a:rPr lang="fr-FR" sz="7200" b="1" dirty="0" smtClean="0">
                <a:solidFill>
                  <a:schemeClr val="bg2"/>
                </a:solidFill>
                <a:latin typeface="Algerian" panose="04020705040A02060702" pitchFamily="82" charset="0"/>
              </a:rPr>
              <a:t>Halal</a:t>
            </a:r>
          </a:p>
          <a:p>
            <a:pPr marL="0" indent="0">
              <a:buNone/>
            </a:pPr>
            <a:endParaRPr lang="fr-FR" sz="2400" b="1" dirty="0" smtClean="0">
              <a:solidFill>
                <a:schemeClr val="tx1">
                  <a:lumMod val="95000"/>
                </a:schemeClr>
              </a:solidFill>
            </a:endParaRPr>
          </a:p>
        </p:txBody>
      </p:sp>
    </p:spTree>
    <p:extLst>
      <p:ext uri="{BB962C8B-B14F-4D97-AF65-F5344CB8AC3E}">
        <p14:creationId xmlns:p14="http://schemas.microsoft.com/office/powerpoint/2010/main" val="4244691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637713921"/>
              </p:ext>
            </p:extLst>
          </p:nvPr>
        </p:nvGraphicFramePr>
        <p:xfrm>
          <a:off x="10996435" y="104180"/>
          <a:ext cx="1086204" cy="1312496"/>
        </p:xfrm>
        <a:graphic>
          <a:graphicData uri="http://schemas.openxmlformats.org/presentationml/2006/ole">
            <mc:AlternateContent xmlns:mc="http://schemas.openxmlformats.org/markup-compatibility/2006">
              <mc:Choice xmlns:v="urn:schemas-microsoft-com:vml" Requires="v">
                <p:oleObj spid="_x0000_s9223" r:id="rId3" imgW="2238687" imgH="2790476" progId="">
                  <p:embed/>
                </p:oleObj>
              </mc:Choice>
              <mc:Fallback>
                <p:oleObj r:id="rId3" imgW="2238687" imgH="27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6435" y="104180"/>
                        <a:ext cx="1086204" cy="1312496"/>
                      </a:xfrm>
                      <a:prstGeom prst="rect">
                        <a:avLst/>
                      </a:prstGeom>
                      <a:noFill/>
                    </p:spPr>
                  </p:pic>
                </p:oleObj>
              </mc:Fallback>
            </mc:AlternateContent>
          </a:graphicData>
        </a:graphic>
      </p:graphicFrame>
      <p:sp>
        <p:nvSpPr>
          <p:cNvPr id="9" name="Title 1"/>
          <p:cNvSpPr txBox="1">
            <a:spLocks/>
          </p:cNvSpPr>
          <p:nvPr/>
        </p:nvSpPr>
        <p:spPr>
          <a:xfrm>
            <a:off x="682580" y="270456"/>
            <a:ext cx="10084158" cy="154546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effectLst>
                  <a:outerShdw blurRad="38100" dist="38100" dir="2700000" algn="tl">
                    <a:srgbClr val="000000">
                      <a:alpha val="43137"/>
                    </a:srgbClr>
                  </a:outerShdw>
                </a:effectLst>
                <a:latin typeface="+mn-lt"/>
                <a:cs typeface="Candara"/>
              </a:rPr>
              <a:t>OUR BUSINESS ATTIBUTES</a:t>
            </a:r>
          </a:p>
          <a:p>
            <a:endParaRPr lang="en-US" sz="3600" b="1" dirty="0">
              <a:effectLst>
                <a:outerShdw blurRad="38100" dist="38100" dir="2700000" algn="tl">
                  <a:srgbClr val="000000">
                    <a:alpha val="43137"/>
                  </a:srgbClr>
                </a:outerShdw>
              </a:effectLst>
              <a:latin typeface="Bookman Old Style" panose="02050604050505020204" pitchFamily="18" charset="0"/>
              <a:cs typeface="Candara"/>
            </a:endParaRPr>
          </a:p>
        </p:txBody>
      </p:sp>
      <p:sp>
        <p:nvSpPr>
          <p:cNvPr id="11" name="Title 1"/>
          <p:cNvSpPr txBox="1">
            <a:spLocks/>
          </p:cNvSpPr>
          <p:nvPr/>
        </p:nvSpPr>
        <p:spPr>
          <a:xfrm>
            <a:off x="566670" y="1373431"/>
            <a:ext cx="9633397" cy="494224"/>
          </a:xfrm>
          <a:prstGeom prst="rect">
            <a:avLst/>
          </a:prstGeom>
        </p:spPr>
        <p:txBody>
          <a:bodyPr vert="horz" lIns="91440" tIns="45720" rIns="91440" bIns="45720" rtlCol="0" anchor="b">
            <a:noAutofit/>
          </a:bodyPr>
          <a:lstStyle>
            <a:lvl1pPr algn="l" defTabSz="891540" rtl="0" eaLnBrk="1" latinLnBrk="0" hangingPunct="1">
              <a:lnSpc>
                <a:spcPct val="90000"/>
              </a:lnSpc>
              <a:spcBef>
                <a:spcPct val="0"/>
              </a:spcBef>
              <a:buNone/>
              <a:defRPr sz="3120" kern="1200">
                <a:solidFill>
                  <a:schemeClr val="tx1"/>
                </a:solidFill>
                <a:latin typeface="+mj-lt"/>
                <a:ea typeface="+mj-ea"/>
                <a:cs typeface="+mj-cs"/>
              </a:defRPr>
            </a:lvl1pPr>
          </a:lstStyle>
          <a:p>
            <a:pPr algn="ctr"/>
            <a:r>
              <a:rPr lang="fr-FR" sz="2800" b="1" i="1" dirty="0" err="1" smtClean="0">
                <a:solidFill>
                  <a:schemeClr val="bg2">
                    <a:lumMod val="75000"/>
                  </a:schemeClr>
                </a:solidFill>
                <a:latin typeface="Candara" panose="020E0502030303020204" pitchFamily="34" charset="0"/>
              </a:rPr>
              <a:t>Some</a:t>
            </a:r>
            <a:r>
              <a:rPr lang="fr-FR" sz="2800" b="1" i="1" dirty="0" smtClean="0">
                <a:solidFill>
                  <a:schemeClr val="bg2">
                    <a:lumMod val="75000"/>
                  </a:schemeClr>
                </a:solidFill>
                <a:latin typeface="Candara" panose="020E0502030303020204" pitchFamily="34" charset="0"/>
              </a:rPr>
              <a:t> of </a:t>
            </a:r>
            <a:r>
              <a:rPr lang="fr-FR" sz="2800" b="1" i="1" dirty="0" err="1" smtClean="0">
                <a:solidFill>
                  <a:schemeClr val="bg2">
                    <a:lumMod val="75000"/>
                  </a:schemeClr>
                </a:solidFill>
                <a:latin typeface="Candara" panose="020E0502030303020204" pitchFamily="34" charset="0"/>
              </a:rPr>
              <a:t>our</a:t>
            </a:r>
            <a:r>
              <a:rPr lang="fr-FR" sz="2800" b="1" i="1" dirty="0" smtClean="0">
                <a:solidFill>
                  <a:schemeClr val="bg2">
                    <a:lumMod val="75000"/>
                  </a:schemeClr>
                </a:solidFill>
                <a:latin typeface="Candara" panose="020E0502030303020204" pitchFamily="34" charset="0"/>
              </a:rPr>
              <a:t> major international clients include:</a:t>
            </a:r>
            <a:endParaRPr lang="en-US" sz="2800" b="1" i="1" dirty="0">
              <a:solidFill>
                <a:schemeClr val="bg2">
                  <a:lumMod val="75000"/>
                </a:schemeClr>
              </a:solidFill>
              <a:latin typeface="Candara" panose="020E0502030303020204" pitchFamily="34" charset="0"/>
            </a:endParaRPr>
          </a:p>
        </p:txBody>
      </p:sp>
      <p:grpSp>
        <p:nvGrpSpPr>
          <p:cNvPr id="6" name="Group 5"/>
          <p:cNvGrpSpPr/>
          <p:nvPr/>
        </p:nvGrpSpPr>
        <p:grpSpPr>
          <a:xfrm>
            <a:off x="862884" y="2036988"/>
            <a:ext cx="3992451" cy="4041840"/>
            <a:chOff x="4246432" y="1052161"/>
            <a:chExt cx="3531744" cy="4660026"/>
          </a:xfrm>
        </p:grpSpPr>
        <p:sp>
          <p:nvSpPr>
            <p:cNvPr id="8" name="Freeform 7"/>
            <p:cNvSpPr/>
            <p:nvPr/>
          </p:nvSpPr>
          <p:spPr>
            <a:xfrm>
              <a:off x="4246432" y="1052161"/>
              <a:ext cx="3531744" cy="1412697"/>
            </a:xfrm>
            <a:custGeom>
              <a:avLst/>
              <a:gdLst>
                <a:gd name="connsiteX0" fmla="*/ 0 w 3531744"/>
                <a:gd name="connsiteY0" fmla="*/ 0 h 1412697"/>
                <a:gd name="connsiteX1" fmla="*/ 3531744 w 3531744"/>
                <a:gd name="connsiteY1" fmla="*/ 0 h 1412697"/>
                <a:gd name="connsiteX2" fmla="*/ 3531744 w 3531744"/>
                <a:gd name="connsiteY2" fmla="*/ 1412697 h 1412697"/>
                <a:gd name="connsiteX3" fmla="*/ 0 w 3531744"/>
                <a:gd name="connsiteY3" fmla="*/ 1412697 h 1412697"/>
                <a:gd name="connsiteX4" fmla="*/ 0 w 3531744"/>
                <a:gd name="connsiteY4" fmla="*/ 0 h 1412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744" h="1412697">
                  <a:moveTo>
                    <a:pt x="0" y="0"/>
                  </a:moveTo>
                  <a:lnTo>
                    <a:pt x="3531744" y="0"/>
                  </a:lnTo>
                  <a:lnTo>
                    <a:pt x="3531744" y="1412697"/>
                  </a:lnTo>
                  <a:lnTo>
                    <a:pt x="0" y="1412697"/>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algn="ctr" defTabSz="1066800">
                <a:lnSpc>
                  <a:spcPct val="90000"/>
                </a:lnSpc>
                <a:spcBef>
                  <a:spcPct val="0"/>
                </a:spcBef>
                <a:spcAft>
                  <a:spcPct val="35000"/>
                </a:spcAft>
              </a:pPr>
              <a:r>
                <a:rPr lang="en-US" sz="2400" b="1" dirty="0" smtClean="0">
                  <a:solidFill>
                    <a:prstClr val="white"/>
                  </a:solidFill>
                  <a:latin typeface="Corbel" panose="020B0503020204020204" pitchFamily="34" charset="0"/>
                </a:rPr>
                <a:t>Food</a:t>
              </a:r>
              <a:endParaRPr lang="en-US" sz="2400" b="1" dirty="0">
                <a:solidFill>
                  <a:prstClr val="white"/>
                </a:solidFill>
                <a:latin typeface="Corbel" panose="020B0503020204020204" pitchFamily="34" charset="0"/>
              </a:endParaRPr>
            </a:p>
          </p:txBody>
        </p:sp>
        <p:sp>
          <p:nvSpPr>
            <p:cNvPr id="10" name="Freeform 9"/>
            <p:cNvSpPr/>
            <p:nvPr/>
          </p:nvSpPr>
          <p:spPr>
            <a:xfrm>
              <a:off x="4246432" y="2464858"/>
              <a:ext cx="3531744" cy="3247329"/>
            </a:xfrm>
            <a:custGeom>
              <a:avLst/>
              <a:gdLst>
                <a:gd name="connsiteX0" fmla="*/ 0 w 3531744"/>
                <a:gd name="connsiteY0" fmla="*/ 0 h 4103774"/>
                <a:gd name="connsiteX1" fmla="*/ 3531744 w 3531744"/>
                <a:gd name="connsiteY1" fmla="*/ 0 h 4103774"/>
                <a:gd name="connsiteX2" fmla="*/ 3531744 w 3531744"/>
                <a:gd name="connsiteY2" fmla="*/ 4103774 h 4103774"/>
                <a:gd name="connsiteX3" fmla="*/ 0 w 3531744"/>
                <a:gd name="connsiteY3" fmla="*/ 4103774 h 4103774"/>
                <a:gd name="connsiteX4" fmla="*/ 0 w 3531744"/>
                <a:gd name="connsiteY4" fmla="*/ 0 h 410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744" h="4103774">
                  <a:moveTo>
                    <a:pt x="0" y="0"/>
                  </a:moveTo>
                  <a:lnTo>
                    <a:pt x="3531744" y="0"/>
                  </a:lnTo>
                  <a:lnTo>
                    <a:pt x="3531744" y="4103774"/>
                  </a:lnTo>
                  <a:lnTo>
                    <a:pt x="0" y="4103774"/>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lnSpc>
                  <a:spcPct val="90000"/>
                </a:lnSpc>
                <a:spcBef>
                  <a:spcPct val="0"/>
                </a:spcBef>
                <a:spcAft>
                  <a:spcPct val="15000"/>
                </a:spcAft>
                <a:buFontTx/>
                <a:buChar char="••"/>
              </a:pPr>
              <a:r>
                <a:rPr lang="en-US" b="1" dirty="0" smtClean="0">
                  <a:solidFill>
                    <a:schemeClr val="accent5"/>
                  </a:solidFill>
                </a:rPr>
                <a:t>AAK, Denmark</a:t>
              </a:r>
              <a:endParaRPr lang="en-US" b="1" dirty="0">
                <a:solidFill>
                  <a:schemeClr val="accent5"/>
                </a:solidFill>
              </a:endParaRPr>
            </a:p>
            <a:p>
              <a:pPr marL="228600" lvl="1" indent="-228600" defTabSz="1066800">
                <a:lnSpc>
                  <a:spcPct val="90000"/>
                </a:lnSpc>
                <a:spcBef>
                  <a:spcPct val="0"/>
                </a:spcBef>
                <a:spcAft>
                  <a:spcPct val="15000"/>
                </a:spcAft>
                <a:buFontTx/>
                <a:buChar char="••"/>
              </a:pPr>
              <a:r>
                <a:rPr lang="en-US" b="1" dirty="0" smtClean="0">
                  <a:solidFill>
                    <a:schemeClr val="accent5"/>
                  </a:solidFill>
                </a:rPr>
                <a:t>Bunge </a:t>
              </a:r>
              <a:r>
                <a:rPr lang="en-US" b="1" dirty="0" err="1" smtClean="0">
                  <a:solidFill>
                    <a:schemeClr val="accent5"/>
                  </a:solidFill>
                </a:rPr>
                <a:t>Loders</a:t>
              </a:r>
              <a:r>
                <a:rPr lang="en-US" b="1" dirty="0" smtClean="0">
                  <a:solidFill>
                    <a:schemeClr val="accent5"/>
                  </a:solidFill>
                </a:rPr>
                <a:t> </a:t>
              </a:r>
              <a:r>
                <a:rPr lang="en-US" b="1" dirty="0" err="1" smtClean="0">
                  <a:solidFill>
                    <a:schemeClr val="accent5"/>
                  </a:solidFill>
                </a:rPr>
                <a:t>Croklaan</a:t>
              </a:r>
              <a:r>
                <a:rPr lang="en-US" b="1" dirty="0" smtClean="0">
                  <a:solidFill>
                    <a:schemeClr val="accent5"/>
                  </a:solidFill>
                </a:rPr>
                <a:t> BV</a:t>
              </a:r>
            </a:p>
            <a:p>
              <a:pPr marL="0" lvl="1" defTabSz="1066800">
                <a:lnSpc>
                  <a:spcPct val="90000"/>
                </a:lnSpc>
                <a:spcBef>
                  <a:spcPct val="0"/>
                </a:spcBef>
                <a:spcAft>
                  <a:spcPct val="15000"/>
                </a:spcAft>
              </a:pPr>
              <a:endParaRPr lang="en-US" b="1" dirty="0">
                <a:solidFill>
                  <a:schemeClr val="accent5"/>
                </a:solidFill>
              </a:endParaRPr>
            </a:p>
          </p:txBody>
        </p:sp>
      </p:grpSp>
      <p:grpSp>
        <p:nvGrpSpPr>
          <p:cNvPr id="13" name="Group 12"/>
          <p:cNvGrpSpPr/>
          <p:nvPr/>
        </p:nvGrpSpPr>
        <p:grpSpPr>
          <a:xfrm>
            <a:off x="5022762" y="2599182"/>
            <a:ext cx="4064164" cy="4065472"/>
            <a:chOff x="8272621" y="1052161"/>
            <a:chExt cx="3531744" cy="4657900"/>
          </a:xfrm>
        </p:grpSpPr>
        <p:sp>
          <p:nvSpPr>
            <p:cNvPr id="14" name="Freeform 13"/>
            <p:cNvSpPr/>
            <p:nvPr/>
          </p:nvSpPr>
          <p:spPr>
            <a:xfrm>
              <a:off x="8272621" y="1052161"/>
              <a:ext cx="3531744" cy="1412697"/>
            </a:xfrm>
            <a:custGeom>
              <a:avLst/>
              <a:gdLst>
                <a:gd name="connsiteX0" fmla="*/ 0 w 3531744"/>
                <a:gd name="connsiteY0" fmla="*/ 0 h 1412697"/>
                <a:gd name="connsiteX1" fmla="*/ 3531744 w 3531744"/>
                <a:gd name="connsiteY1" fmla="*/ 0 h 1412697"/>
                <a:gd name="connsiteX2" fmla="*/ 3531744 w 3531744"/>
                <a:gd name="connsiteY2" fmla="*/ 1412697 h 1412697"/>
                <a:gd name="connsiteX3" fmla="*/ 0 w 3531744"/>
                <a:gd name="connsiteY3" fmla="*/ 1412697 h 1412697"/>
                <a:gd name="connsiteX4" fmla="*/ 0 w 3531744"/>
                <a:gd name="connsiteY4" fmla="*/ 0 h 1412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744" h="1412697">
                  <a:moveTo>
                    <a:pt x="0" y="0"/>
                  </a:moveTo>
                  <a:lnTo>
                    <a:pt x="3531744" y="0"/>
                  </a:lnTo>
                  <a:lnTo>
                    <a:pt x="3531744" y="1412697"/>
                  </a:lnTo>
                  <a:lnTo>
                    <a:pt x="0" y="1412697"/>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algn="ctr" defTabSz="1066800">
                <a:lnSpc>
                  <a:spcPct val="90000"/>
                </a:lnSpc>
                <a:spcBef>
                  <a:spcPct val="0"/>
                </a:spcBef>
                <a:spcAft>
                  <a:spcPct val="35000"/>
                </a:spcAft>
              </a:pPr>
              <a:r>
                <a:rPr lang="en-US" sz="2400" b="1" dirty="0" smtClean="0">
                  <a:solidFill>
                    <a:prstClr val="white"/>
                  </a:solidFill>
                  <a:latin typeface="Corbel" panose="020B0503020204020204" pitchFamily="34" charset="0"/>
                </a:rPr>
                <a:t>Cosmetics</a:t>
              </a:r>
              <a:endParaRPr lang="en-US" sz="2400" b="1" dirty="0">
                <a:solidFill>
                  <a:prstClr val="white"/>
                </a:solidFill>
                <a:latin typeface="Corbel" panose="020B0503020204020204" pitchFamily="34" charset="0"/>
              </a:endParaRPr>
            </a:p>
          </p:txBody>
        </p:sp>
        <p:sp>
          <p:nvSpPr>
            <p:cNvPr id="15" name="Freeform 14"/>
            <p:cNvSpPr/>
            <p:nvPr/>
          </p:nvSpPr>
          <p:spPr>
            <a:xfrm>
              <a:off x="8272621" y="2464858"/>
              <a:ext cx="3531744" cy="3245203"/>
            </a:xfrm>
            <a:custGeom>
              <a:avLst/>
              <a:gdLst>
                <a:gd name="connsiteX0" fmla="*/ 0 w 3531744"/>
                <a:gd name="connsiteY0" fmla="*/ 0 h 4103774"/>
                <a:gd name="connsiteX1" fmla="*/ 3531744 w 3531744"/>
                <a:gd name="connsiteY1" fmla="*/ 0 h 4103774"/>
                <a:gd name="connsiteX2" fmla="*/ 3531744 w 3531744"/>
                <a:gd name="connsiteY2" fmla="*/ 4103774 h 4103774"/>
                <a:gd name="connsiteX3" fmla="*/ 0 w 3531744"/>
                <a:gd name="connsiteY3" fmla="*/ 4103774 h 4103774"/>
                <a:gd name="connsiteX4" fmla="*/ 0 w 3531744"/>
                <a:gd name="connsiteY4" fmla="*/ 0 h 410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744" h="4103774">
                  <a:moveTo>
                    <a:pt x="0" y="0"/>
                  </a:moveTo>
                  <a:lnTo>
                    <a:pt x="3531744" y="0"/>
                  </a:lnTo>
                  <a:lnTo>
                    <a:pt x="3531744" y="4103774"/>
                  </a:lnTo>
                  <a:lnTo>
                    <a:pt x="0" y="4103774"/>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lnSpc>
                  <a:spcPct val="90000"/>
                </a:lnSpc>
                <a:spcBef>
                  <a:spcPct val="0"/>
                </a:spcBef>
                <a:spcAft>
                  <a:spcPct val="15000"/>
                </a:spcAft>
                <a:buFontTx/>
                <a:buChar char="••"/>
              </a:pPr>
              <a:r>
                <a:rPr lang="en-US" b="1" dirty="0" smtClean="0">
                  <a:solidFill>
                    <a:schemeClr val="accent5"/>
                  </a:solidFill>
                </a:rPr>
                <a:t>Jan Duel Management, Netherland</a:t>
              </a:r>
              <a:endParaRPr lang="en-US" b="1" dirty="0">
                <a:solidFill>
                  <a:schemeClr val="accent5"/>
                </a:solidFill>
              </a:endParaRPr>
            </a:p>
            <a:p>
              <a:pPr marL="228600" lvl="1" indent="-228600" defTabSz="1066800">
                <a:lnSpc>
                  <a:spcPct val="90000"/>
                </a:lnSpc>
                <a:spcBef>
                  <a:spcPct val="0"/>
                </a:spcBef>
                <a:spcAft>
                  <a:spcPct val="15000"/>
                </a:spcAft>
                <a:buFontTx/>
                <a:buChar char="••"/>
              </a:pPr>
              <a:r>
                <a:rPr lang="en-US" b="1" dirty="0" smtClean="0">
                  <a:solidFill>
                    <a:schemeClr val="accent5"/>
                  </a:solidFill>
                </a:rPr>
                <a:t>OLVEA, Netherland</a:t>
              </a:r>
              <a:endParaRPr lang="en-US" b="1" dirty="0">
                <a:solidFill>
                  <a:schemeClr val="accent5"/>
                </a:solidFill>
              </a:endParaRPr>
            </a:p>
            <a:p>
              <a:pPr marL="228600" lvl="1" indent="-228600" defTabSz="1066800">
                <a:lnSpc>
                  <a:spcPct val="90000"/>
                </a:lnSpc>
                <a:spcBef>
                  <a:spcPct val="0"/>
                </a:spcBef>
                <a:spcAft>
                  <a:spcPct val="15000"/>
                </a:spcAft>
                <a:buFontTx/>
                <a:buChar char="••"/>
              </a:pPr>
              <a:r>
                <a:rPr lang="en-US" b="1" dirty="0" smtClean="0">
                  <a:solidFill>
                    <a:schemeClr val="accent5"/>
                  </a:solidFill>
                </a:rPr>
                <a:t>Gustav </a:t>
              </a:r>
              <a:r>
                <a:rPr lang="en-US" b="1" dirty="0" err="1" smtClean="0">
                  <a:solidFill>
                    <a:schemeClr val="accent5"/>
                  </a:solidFill>
                </a:rPr>
                <a:t>Hees</a:t>
              </a:r>
              <a:r>
                <a:rPr lang="en-US" b="1" dirty="0" smtClean="0">
                  <a:solidFill>
                    <a:schemeClr val="accent5"/>
                  </a:solidFill>
                </a:rPr>
                <a:t> GMBH, Germany</a:t>
              </a:r>
              <a:endParaRPr lang="en-US" b="1" dirty="0">
                <a:solidFill>
                  <a:schemeClr val="accent5"/>
                </a:solidFill>
              </a:endParaRPr>
            </a:p>
          </p:txBody>
        </p:sp>
      </p:grpSp>
    </p:spTree>
    <p:extLst>
      <p:ext uri="{BB962C8B-B14F-4D97-AF65-F5344CB8AC3E}">
        <p14:creationId xmlns:p14="http://schemas.microsoft.com/office/powerpoint/2010/main" val="399364777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191</TotalTime>
  <Words>820</Words>
  <Application>Microsoft Office PowerPoint</Application>
  <PresentationFormat>Widescreen</PresentationFormat>
  <Paragraphs>120</Paragraphs>
  <Slides>17</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0</vt:i4>
      </vt:variant>
      <vt:variant>
        <vt:lpstr>Slide Titles</vt:lpstr>
      </vt:variant>
      <vt:variant>
        <vt:i4>17</vt:i4>
      </vt:variant>
    </vt:vector>
  </HeadingPairs>
  <TitlesOfParts>
    <vt:vector size="27" baseType="lpstr">
      <vt:lpstr>Algerian</vt:lpstr>
      <vt:lpstr>Arial</vt:lpstr>
      <vt:lpstr>Bahnschrift Light Condensed</vt:lpstr>
      <vt:lpstr>Bookman Old Style</vt:lpstr>
      <vt:lpstr>Candara</vt:lpstr>
      <vt:lpstr>Century Gothic</vt:lpstr>
      <vt:lpstr>Corbel</vt:lpstr>
      <vt:lpstr>Wingdings</vt:lpstr>
      <vt:lpstr>Wingdings 3</vt:lpstr>
      <vt:lpstr>Slice</vt:lpstr>
      <vt:lpstr>GHANA NUTS COMPANY LIMITED</vt:lpstr>
      <vt:lpstr>OUR BACKGROUND</vt:lpstr>
      <vt:lpstr>Where we are &amp; what we aim to achieve</vt:lpstr>
      <vt:lpstr>OUR 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GHANA NUTS COMPANY LIMITED</dc:title>
  <dc:creator>Rosemary</dc:creator>
  <cp:lastModifiedBy>Rosemary</cp:lastModifiedBy>
  <cp:revision>22</cp:revision>
  <dcterms:created xsi:type="dcterms:W3CDTF">2019-01-25T22:37:23Z</dcterms:created>
  <dcterms:modified xsi:type="dcterms:W3CDTF">2019-01-26T22:00:25Z</dcterms:modified>
</cp:coreProperties>
</file>